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33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23" r:id="rId22"/>
    <p:sldId id="300" r:id="rId23"/>
    <p:sldId id="326" r:id="rId24"/>
    <p:sldId id="327" r:id="rId25"/>
    <p:sldId id="325" r:id="rId26"/>
    <p:sldId id="322" r:id="rId27"/>
    <p:sldId id="280" r:id="rId28"/>
    <p:sldId id="288" r:id="rId29"/>
    <p:sldId id="297" r:id="rId30"/>
    <p:sldId id="291" r:id="rId31"/>
    <p:sldId id="328" r:id="rId32"/>
    <p:sldId id="329" r:id="rId33"/>
    <p:sldId id="292" r:id="rId34"/>
    <p:sldId id="330" r:id="rId35"/>
    <p:sldId id="324" r:id="rId36"/>
    <p:sldId id="331" r:id="rId37"/>
    <p:sldId id="33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6D77C-1D01-4CB9-AD52-55BBA328FCC3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410565-650B-4FB4-8C21-B047C160C0A9}">
      <dgm:prSet phldrT="[文本]"/>
      <dgm:spPr/>
      <dgm:t>
        <a:bodyPr/>
        <a:lstStyle/>
        <a:p>
          <a:r>
            <a:rPr lang="zh-CN" altLang="en-US" dirty="0" smtClean="0"/>
            <a:t>问题</a:t>
          </a:r>
          <a:endParaRPr lang="zh-CN" altLang="en-US" dirty="0"/>
        </a:p>
      </dgm:t>
    </dgm:pt>
    <dgm:pt modelId="{B09E8858-6790-423E-8482-FFC705B67516}" type="parTrans" cxnId="{524E2720-91B6-4A46-A77F-B57A624C6D69}">
      <dgm:prSet/>
      <dgm:spPr/>
      <dgm:t>
        <a:bodyPr/>
        <a:lstStyle/>
        <a:p>
          <a:endParaRPr lang="zh-CN" altLang="en-US"/>
        </a:p>
      </dgm:t>
    </dgm:pt>
    <dgm:pt modelId="{9E05CC42-EDC1-4A87-9E4A-3DEF2A8FE5A8}" type="sibTrans" cxnId="{524E2720-91B6-4A46-A77F-B57A624C6D69}">
      <dgm:prSet/>
      <dgm:spPr/>
      <dgm:t>
        <a:bodyPr/>
        <a:lstStyle/>
        <a:p>
          <a:endParaRPr lang="zh-CN" altLang="en-US" dirty="0">
            <a:solidFill>
              <a:srgbClr val="C00000"/>
            </a:solidFill>
          </a:endParaRPr>
        </a:p>
      </dgm:t>
    </dgm:pt>
    <dgm:pt modelId="{A9DC160B-D3E9-4683-9B79-05EEDE67F988}">
      <dgm:prSet phldrT="[文本]"/>
      <dgm:spPr/>
      <dgm:t>
        <a:bodyPr/>
        <a:lstStyle/>
        <a:p>
          <a:r>
            <a:rPr lang="zh-CN" altLang="en-US" dirty="0" smtClean="0"/>
            <a:t>模型</a:t>
          </a:r>
          <a:endParaRPr lang="zh-CN" altLang="en-US" dirty="0"/>
        </a:p>
      </dgm:t>
    </dgm:pt>
    <dgm:pt modelId="{DEC7E1AF-9F35-46B5-8295-0BBAA33952EA}" type="parTrans" cxnId="{4A63C45D-DB66-4FF9-9BB8-C5DE6D5B1FF2}">
      <dgm:prSet/>
      <dgm:spPr/>
      <dgm:t>
        <a:bodyPr/>
        <a:lstStyle/>
        <a:p>
          <a:endParaRPr lang="zh-CN" altLang="en-US"/>
        </a:p>
      </dgm:t>
    </dgm:pt>
    <dgm:pt modelId="{95768FC9-B6DF-4AC7-A16C-77BD31D7A362}" type="sibTrans" cxnId="{4A63C45D-DB66-4FF9-9BB8-C5DE6D5B1FF2}">
      <dgm:prSet/>
      <dgm:spPr/>
      <dgm:t>
        <a:bodyPr/>
        <a:lstStyle/>
        <a:p>
          <a:r>
            <a:rPr lang="zh-CN" altLang="en-US" dirty="0" smtClean="0">
              <a:solidFill>
                <a:srgbClr val="C00000"/>
              </a:solidFill>
            </a:rPr>
            <a:t>算法</a:t>
          </a:r>
          <a:endParaRPr lang="zh-CN" altLang="en-US" dirty="0">
            <a:solidFill>
              <a:srgbClr val="C00000"/>
            </a:solidFill>
          </a:endParaRPr>
        </a:p>
      </dgm:t>
    </dgm:pt>
    <dgm:pt modelId="{2B97D3D1-C102-4C09-B8BC-EB58B5FC4DDE}">
      <dgm:prSet phldrT="[文本]"/>
      <dgm:spPr/>
      <dgm:t>
        <a:bodyPr/>
        <a:lstStyle/>
        <a:p>
          <a:r>
            <a:rPr lang="zh-CN" altLang="en-US" dirty="0" smtClean="0"/>
            <a:t>求解</a:t>
          </a:r>
          <a:endParaRPr lang="zh-CN" altLang="en-US" dirty="0"/>
        </a:p>
      </dgm:t>
    </dgm:pt>
    <dgm:pt modelId="{951A0E97-85E0-4BFA-ABAB-4B3DC69986E3}" type="parTrans" cxnId="{1849F4E2-40C3-4748-B252-9BE5B6F70144}">
      <dgm:prSet/>
      <dgm:spPr/>
      <dgm:t>
        <a:bodyPr/>
        <a:lstStyle/>
        <a:p>
          <a:endParaRPr lang="zh-CN" altLang="en-US"/>
        </a:p>
      </dgm:t>
    </dgm:pt>
    <dgm:pt modelId="{22E52212-8583-47CB-9832-2D74BAECA148}" type="sibTrans" cxnId="{1849F4E2-40C3-4748-B252-9BE5B6F70144}">
      <dgm:prSet/>
      <dgm:spPr/>
      <dgm:t>
        <a:bodyPr/>
        <a:lstStyle/>
        <a:p>
          <a:endParaRPr lang="zh-CN" altLang="en-US"/>
        </a:p>
      </dgm:t>
    </dgm:pt>
    <dgm:pt modelId="{9F4562E2-887D-4936-854D-4ED50B38B1D4}">
      <dgm:prSet/>
      <dgm:spPr/>
      <dgm:t>
        <a:bodyPr/>
        <a:lstStyle/>
        <a:p>
          <a:r>
            <a:rPr lang="zh-CN" altLang="en-US" dirty="0" smtClean="0"/>
            <a:t>检验</a:t>
          </a:r>
          <a:endParaRPr lang="zh-CN" altLang="en-US" dirty="0"/>
        </a:p>
      </dgm:t>
    </dgm:pt>
    <dgm:pt modelId="{3B8E0C59-2201-426E-BD89-E5FAFE277767}" type="parTrans" cxnId="{ED98D195-ECBE-4D8F-A59F-139A223E745A}">
      <dgm:prSet/>
      <dgm:spPr/>
      <dgm:t>
        <a:bodyPr/>
        <a:lstStyle/>
        <a:p>
          <a:endParaRPr lang="zh-CN" altLang="en-US"/>
        </a:p>
      </dgm:t>
    </dgm:pt>
    <dgm:pt modelId="{FEB14E0B-8428-4940-8408-29DF60D7E89E}" type="sibTrans" cxnId="{ED98D195-ECBE-4D8F-A59F-139A223E745A}">
      <dgm:prSet/>
      <dgm:spPr/>
      <dgm:t>
        <a:bodyPr/>
        <a:lstStyle/>
        <a:p>
          <a:endParaRPr lang="zh-CN" altLang="en-US"/>
        </a:p>
      </dgm:t>
    </dgm:pt>
    <dgm:pt modelId="{EEB9C7FF-C615-4935-B3CF-C7D118D376B1}" type="pres">
      <dgm:prSet presAssocID="{E5A6D77C-1D01-4CB9-AD52-55BBA328FC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9E67F7C-E8F5-4910-9978-FC0EBC342B59}" type="pres">
      <dgm:prSet presAssocID="{32410565-650B-4FB4-8C21-B047C160C0A9}" presName="node" presStyleLbl="node1" presStyleIdx="0" presStyleCnt="4" custScaleX="82392" custScaleY="729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4026DE-BBD6-49E9-BE3E-FF3BA29CB0E9}" type="pres">
      <dgm:prSet presAssocID="{9E05CC42-EDC1-4A87-9E4A-3DEF2A8FE5A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D318D242-27A8-430C-B9D7-1E052111D82F}" type="pres">
      <dgm:prSet presAssocID="{9E05CC42-EDC1-4A87-9E4A-3DEF2A8FE5A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2CF2210-341D-4C5C-A6E1-0DBB32D46603}" type="pres">
      <dgm:prSet presAssocID="{A9DC160B-D3E9-4683-9B79-05EEDE67F988}" presName="node" presStyleLbl="node1" presStyleIdx="1" presStyleCnt="4" custScaleX="72194" custScaleY="722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A32A46-789D-4DCF-95B9-F04DE7FEA395}" type="pres">
      <dgm:prSet presAssocID="{95768FC9-B6DF-4AC7-A16C-77BD31D7A36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3C54DE5C-8101-43ED-A44C-460CA722DEF0}" type="pres">
      <dgm:prSet presAssocID="{95768FC9-B6DF-4AC7-A16C-77BD31D7A36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3858D79-D46B-4B96-874B-BC4F7933D26B}" type="pres">
      <dgm:prSet presAssocID="{2B97D3D1-C102-4C09-B8BC-EB58B5FC4DDE}" presName="node" presStyleLbl="node1" presStyleIdx="2" presStyleCnt="4" custScaleX="88149" custScaleY="749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AB9EB-3B0C-480B-B3F5-2061997F5720}" type="pres">
      <dgm:prSet presAssocID="{22E52212-8583-47CB-9832-2D74BAECA14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391AA6F2-C4FE-4CA5-8DAE-E502D4DC0314}" type="pres">
      <dgm:prSet presAssocID="{22E52212-8583-47CB-9832-2D74BAECA14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DA1AB68B-6467-4D16-A8D8-63D6FBD8BE09}" type="pres">
      <dgm:prSet presAssocID="{9F4562E2-887D-4936-854D-4ED50B38B1D4}" presName="node" presStyleLbl="node1" presStyleIdx="3" presStyleCnt="4" custScaleX="81790" custScaleY="713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536BC9-1425-4CD5-A983-390EE9887A19}" type="presOf" srcId="{95768FC9-B6DF-4AC7-A16C-77BD31D7A362}" destId="{B9A32A46-789D-4DCF-95B9-F04DE7FEA395}" srcOrd="0" destOrd="0" presId="urn:microsoft.com/office/officeart/2005/8/layout/process1"/>
    <dgm:cxn modelId="{AD8501D5-40B6-4420-992E-40C7FA4D337F}" type="presOf" srcId="{9F4562E2-887D-4936-854D-4ED50B38B1D4}" destId="{DA1AB68B-6467-4D16-A8D8-63D6FBD8BE09}" srcOrd="0" destOrd="0" presId="urn:microsoft.com/office/officeart/2005/8/layout/process1"/>
    <dgm:cxn modelId="{6A49595E-7219-4F75-901D-1FC472EF0946}" type="presOf" srcId="{2B97D3D1-C102-4C09-B8BC-EB58B5FC4DDE}" destId="{03858D79-D46B-4B96-874B-BC4F7933D26B}" srcOrd="0" destOrd="0" presId="urn:microsoft.com/office/officeart/2005/8/layout/process1"/>
    <dgm:cxn modelId="{1849F4E2-40C3-4748-B252-9BE5B6F70144}" srcId="{E5A6D77C-1D01-4CB9-AD52-55BBA328FCC3}" destId="{2B97D3D1-C102-4C09-B8BC-EB58B5FC4DDE}" srcOrd="2" destOrd="0" parTransId="{951A0E97-85E0-4BFA-ABAB-4B3DC69986E3}" sibTransId="{22E52212-8583-47CB-9832-2D74BAECA148}"/>
    <dgm:cxn modelId="{B013FBFF-C41A-418B-8A93-3AF47CFAF17F}" type="presOf" srcId="{9E05CC42-EDC1-4A87-9E4A-3DEF2A8FE5A8}" destId="{D318D242-27A8-430C-B9D7-1E052111D82F}" srcOrd="1" destOrd="0" presId="urn:microsoft.com/office/officeart/2005/8/layout/process1"/>
    <dgm:cxn modelId="{24E0F1EF-8550-45AE-9675-DFE7D95A7205}" type="presOf" srcId="{22E52212-8583-47CB-9832-2D74BAECA148}" destId="{391AA6F2-C4FE-4CA5-8DAE-E502D4DC0314}" srcOrd="1" destOrd="0" presId="urn:microsoft.com/office/officeart/2005/8/layout/process1"/>
    <dgm:cxn modelId="{477F81FD-8A05-499F-8339-A63CEE015344}" type="presOf" srcId="{95768FC9-B6DF-4AC7-A16C-77BD31D7A362}" destId="{3C54DE5C-8101-43ED-A44C-460CA722DEF0}" srcOrd="1" destOrd="0" presId="urn:microsoft.com/office/officeart/2005/8/layout/process1"/>
    <dgm:cxn modelId="{4A63C45D-DB66-4FF9-9BB8-C5DE6D5B1FF2}" srcId="{E5A6D77C-1D01-4CB9-AD52-55BBA328FCC3}" destId="{A9DC160B-D3E9-4683-9B79-05EEDE67F988}" srcOrd="1" destOrd="0" parTransId="{DEC7E1AF-9F35-46B5-8295-0BBAA33952EA}" sibTransId="{95768FC9-B6DF-4AC7-A16C-77BD31D7A362}"/>
    <dgm:cxn modelId="{8177640B-A829-4296-83D1-C8B72AE0C698}" type="presOf" srcId="{E5A6D77C-1D01-4CB9-AD52-55BBA328FCC3}" destId="{EEB9C7FF-C615-4935-B3CF-C7D118D376B1}" srcOrd="0" destOrd="0" presId="urn:microsoft.com/office/officeart/2005/8/layout/process1"/>
    <dgm:cxn modelId="{BB74A0B5-4D20-4123-B65F-E7E92257D7CC}" type="presOf" srcId="{A9DC160B-D3E9-4683-9B79-05EEDE67F988}" destId="{C2CF2210-341D-4C5C-A6E1-0DBB32D46603}" srcOrd="0" destOrd="0" presId="urn:microsoft.com/office/officeart/2005/8/layout/process1"/>
    <dgm:cxn modelId="{ED98D195-ECBE-4D8F-A59F-139A223E745A}" srcId="{E5A6D77C-1D01-4CB9-AD52-55BBA328FCC3}" destId="{9F4562E2-887D-4936-854D-4ED50B38B1D4}" srcOrd="3" destOrd="0" parTransId="{3B8E0C59-2201-426E-BD89-E5FAFE277767}" sibTransId="{FEB14E0B-8428-4940-8408-29DF60D7E89E}"/>
    <dgm:cxn modelId="{D5323C9D-251E-4FD0-B950-31095D7704FA}" type="presOf" srcId="{22E52212-8583-47CB-9832-2D74BAECA148}" destId="{8E7AB9EB-3B0C-480B-B3F5-2061997F5720}" srcOrd="0" destOrd="0" presId="urn:microsoft.com/office/officeart/2005/8/layout/process1"/>
    <dgm:cxn modelId="{6F9EF02B-4344-4523-BD82-D4D22B2A5F95}" type="presOf" srcId="{9E05CC42-EDC1-4A87-9E4A-3DEF2A8FE5A8}" destId="{464026DE-BBD6-49E9-BE3E-FF3BA29CB0E9}" srcOrd="0" destOrd="0" presId="urn:microsoft.com/office/officeart/2005/8/layout/process1"/>
    <dgm:cxn modelId="{524E2720-91B6-4A46-A77F-B57A624C6D69}" srcId="{E5A6D77C-1D01-4CB9-AD52-55BBA328FCC3}" destId="{32410565-650B-4FB4-8C21-B047C160C0A9}" srcOrd="0" destOrd="0" parTransId="{B09E8858-6790-423E-8482-FFC705B67516}" sibTransId="{9E05CC42-EDC1-4A87-9E4A-3DEF2A8FE5A8}"/>
    <dgm:cxn modelId="{FD4D9D89-EF51-437F-AC78-8BEBE7BD1E22}" type="presOf" srcId="{32410565-650B-4FB4-8C21-B047C160C0A9}" destId="{49E67F7C-E8F5-4910-9978-FC0EBC342B59}" srcOrd="0" destOrd="0" presId="urn:microsoft.com/office/officeart/2005/8/layout/process1"/>
    <dgm:cxn modelId="{FCFD45B2-A587-4B1A-AC2E-3C3198F0A368}" type="presParOf" srcId="{EEB9C7FF-C615-4935-B3CF-C7D118D376B1}" destId="{49E67F7C-E8F5-4910-9978-FC0EBC342B59}" srcOrd="0" destOrd="0" presId="urn:microsoft.com/office/officeart/2005/8/layout/process1"/>
    <dgm:cxn modelId="{2A67B796-A44D-4596-90BB-F67F4B5B4A10}" type="presParOf" srcId="{EEB9C7FF-C615-4935-B3CF-C7D118D376B1}" destId="{464026DE-BBD6-49E9-BE3E-FF3BA29CB0E9}" srcOrd="1" destOrd="0" presId="urn:microsoft.com/office/officeart/2005/8/layout/process1"/>
    <dgm:cxn modelId="{36866164-B231-4C9C-AEFA-6142A67F5273}" type="presParOf" srcId="{464026DE-BBD6-49E9-BE3E-FF3BA29CB0E9}" destId="{D318D242-27A8-430C-B9D7-1E052111D82F}" srcOrd="0" destOrd="0" presId="urn:microsoft.com/office/officeart/2005/8/layout/process1"/>
    <dgm:cxn modelId="{1AE49B76-9505-4806-B694-BAB1A3EF8F0C}" type="presParOf" srcId="{EEB9C7FF-C615-4935-B3CF-C7D118D376B1}" destId="{C2CF2210-341D-4C5C-A6E1-0DBB32D46603}" srcOrd="2" destOrd="0" presId="urn:microsoft.com/office/officeart/2005/8/layout/process1"/>
    <dgm:cxn modelId="{2EF461B2-DFA4-4BC3-A3E1-1850D9D64CCD}" type="presParOf" srcId="{EEB9C7FF-C615-4935-B3CF-C7D118D376B1}" destId="{B9A32A46-789D-4DCF-95B9-F04DE7FEA395}" srcOrd="3" destOrd="0" presId="urn:microsoft.com/office/officeart/2005/8/layout/process1"/>
    <dgm:cxn modelId="{F128E78A-407A-4CD3-836F-61B90D4AA2F5}" type="presParOf" srcId="{B9A32A46-789D-4DCF-95B9-F04DE7FEA395}" destId="{3C54DE5C-8101-43ED-A44C-460CA722DEF0}" srcOrd="0" destOrd="0" presId="urn:microsoft.com/office/officeart/2005/8/layout/process1"/>
    <dgm:cxn modelId="{317F8AED-81D8-4785-A288-8ACD7CC5959D}" type="presParOf" srcId="{EEB9C7FF-C615-4935-B3CF-C7D118D376B1}" destId="{03858D79-D46B-4B96-874B-BC4F7933D26B}" srcOrd="4" destOrd="0" presId="urn:microsoft.com/office/officeart/2005/8/layout/process1"/>
    <dgm:cxn modelId="{B0FD6ECA-6072-4E15-810D-DEB8E807FBAC}" type="presParOf" srcId="{EEB9C7FF-C615-4935-B3CF-C7D118D376B1}" destId="{8E7AB9EB-3B0C-480B-B3F5-2061997F5720}" srcOrd="5" destOrd="0" presId="urn:microsoft.com/office/officeart/2005/8/layout/process1"/>
    <dgm:cxn modelId="{69F8A5D1-5793-4394-BFF8-A0CD023628A6}" type="presParOf" srcId="{8E7AB9EB-3B0C-480B-B3F5-2061997F5720}" destId="{391AA6F2-C4FE-4CA5-8DAE-E502D4DC0314}" srcOrd="0" destOrd="0" presId="urn:microsoft.com/office/officeart/2005/8/layout/process1"/>
    <dgm:cxn modelId="{CEADDBC3-1087-4408-B5A0-4307A69054A7}" type="presParOf" srcId="{EEB9C7FF-C615-4935-B3CF-C7D118D376B1}" destId="{DA1AB68B-6467-4D16-A8D8-63D6FBD8BE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A6D77C-1D01-4CB9-AD52-55BBA328FCC3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410565-650B-4FB4-8C21-B047C160C0A9}">
      <dgm:prSet phldrT="[文本]"/>
      <dgm:spPr/>
      <dgm:t>
        <a:bodyPr/>
        <a:lstStyle/>
        <a:p>
          <a:r>
            <a:rPr lang="zh-CN" altLang="en-US" dirty="0" smtClean="0"/>
            <a:t>问题</a:t>
          </a:r>
          <a:endParaRPr lang="zh-CN" altLang="en-US" dirty="0"/>
        </a:p>
      </dgm:t>
    </dgm:pt>
    <dgm:pt modelId="{B09E8858-6790-423E-8482-FFC705B67516}" type="parTrans" cxnId="{524E2720-91B6-4A46-A77F-B57A624C6D69}">
      <dgm:prSet/>
      <dgm:spPr/>
      <dgm:t>
        <a:bodyPr/>
        <a:lstStyle/>
        <a:p>
          <a:endParaRPr lang="zh-CN" altLang="en-US"/>
        </a:p>
      </dgm:t>
    </dgm:pt>
    <dgm:pt modelId="{9E05CC42-EDC1-4A87-9E4A-3DEF2A8FE5A8}" type="sibTrans" cxnId="{524E2720-91B6-4A46-A77F-B57A624C6D69}">
      <dgm:prSet/>
      <dgm:spPr/>
      <dgm:t>
        <a:bodyPr/>
        <a:lstStyle/>
        <a:p>
          <a:endParaRPr lang="zh-CN" altLang="en-US" dirty="0">
            <a:solidFill>
              <a:srgbClr val="C00000"/>
            </a:solidFill>
          </a:endParaRPr>
        </a:p>
      </dgm:t>
    </dgm:pt>
    <dgm:pt modelId="{A9DC160B-D3E9-4683-9B79-05EEDE67F988}">
      <dgm:prSet phldrT="[文本]"/>
      <dgm:spPr/>
      <dgm:t>
        <a:bodyPr/>
        <a:lstStyle/>
        <a:p>
          <a:r>
            <a:rPr lang="zh-CN" altLang="en-US" dirty="0" smtClean="0"/>
            <a:t>模型</a:t>
          </a:r>
          <a:endParaRPr lang="zh-CN" altLang="en-US" dirty="0"/>
        </a:p>
      </dgm:t>
    </dgm:pt>
    <dgm:pt modelId="{DEC7E1AF-9F35-46B5-8295-0BBAA33952EA}" type="parTrans" cxnId="{4A63C45D-DB66-4FF9-9BB8-C5DE6D5B1FF2}">
      <dgm:prSet/>
      <dgm:spPr/>
      <dgm:t>
        <a:bodyPr/>
        <a:lstStyle/>
        <a:p>
          <a:endParaRPr lang="zh-CN" altLang="en-US"/>
        </a:p>
      </dgm:t>
    </dgm:pt>
    <dgm:pt modelId="{95768FC9-B6DF-4AC7-A16C-77BD31D7A362}" type="sibTrans" cxnId="{4A63C45D-DB66-4FF9-9BB8-C5DE6D5B1FF2}">
      <dgm:prSet/>
      <dgm:spPr/>
      <dgm:t>
        <a:bodyPr/>
        <a:lstStyle/>
        <a:p>
          <a:r>
            <a:rPr lang="zh-CN" altLang="en-US" dirty="0" smtClean="0">
              <a:solidFill>
                <a:srgbClr val="C00000"/>
              </a:solidFill>
            </a:rPr>
            <a:t>算法</a:t>
          </a:r>
          <a:endParaRPr lang="zh-CN" altLang="en-US" dirty="0">
            <a:solidFill>
              <a:srgbClr val="C00000"/>
            </a:solidFill>
          </a:endParaRPr>
        </a:p>
      </dgm:t>
    </dgm:pt>
    <dgm:pt modelId="{2B97D3D1-C102-4C09-B8BC-EB58B5FC4DDE}">
      <dgm:prSet phldrT="[文本]"/>
      <dgm:spPr/>
      <dgm:t>
        <a:bodyPr/>
        <a:lstStyle/>
        <a:p>
          <a:r>
            <a:rPr lang="zh-CN" altLang="en-US" dirty="0" smtClean="0"/>
            <a:t>求解</a:t>
          </a:r>
          <a:endParaRPr lang="zh-CN" altLang="en-US" dirty="0"/>
        </a:p>
      </dgm:t>
    </dgm:pt>
    <dgm:pt modelId="{951A0E97-85E0-4BFA-ABAB-4B3DC69986E3}" type="parTrans" cxnId="{1849F4E2-40C3-4748-B252-9BE5B6F70144}">
      <dgm:prSet/>
      <dgm:spPr/>
      <dgm:t>
        <a:bodyPr/>
        <a:lstStyle/>
        <a:p>
          <a:endParaRPr lang="zh-CN" altLang="en-US"/>
        </a:p>
      </dgm:t>
    </dgm:pt>
    <dgm:pt modelId="{22E52212-8583-47CB-9832-2D74BAECA148}" type="sibTrans" cxnId="{1849F4E2-40C3-4748-B252-9BE5B6F70144}">
      <dgm:prSet/>
      <dgm:spPr/>
      <dgm:t>
        <a:bodyPr/>
        <a:lstStyle/>
        <a:p>
          <a:endParaRPr lang="zh-CN" altLang="en-US"/>
        </a:p>
      </dgm:t>
    </dgm:pt>
    <dgm:pt modelId="{9F4562E2-887D-4936-854D-4ED50B38B1D4}">
      <dgm:prSet/>
      <dgm:spPr/>
      <dgm:t>
        <a:bodyPr/>
        <a:lstStyle/>
        <a:p>
          <a:r>
            <a:rPr lang="zh-CN" altLang="en-US" dirty="0" smtClean="0"/>
            <a:t>检验</a:t>
          </a:r>
          <a:endParaRPr lang="zh-CN" altLang="en-US" dirty="0"/>
        </a:p>
      </dgm:t>
    </dgm:pt>
    <dgm:pt modelId="{3B8E0C59-2201-426E-BD89-E5FAFE277767}" type="parTrans" cxnId="{ED98D195-ECBE-4D8F-A59F-139A223E745A}">
      <dgm:prSet/>
      <dgm:spPr/>
      <dgm:t>
        <a:bodyPr/>
        <a:lstStyle/>
        <a:p>
          <a:endParaRPr lang="zh-CN" altLang="en-US"/>
        </a:p>
      </dgm:t>
    </dgm:pt>
    <dgm:pt modelId="{FEB14E0B-8428-4940-8408-29DF60D7E89E}" type="sibTrans" cxnId="{ED98D195-ECBE-4D8F-A59F-139A223E745A}">
      <dgm:prSet/>
      <dgm:spPr/>
      <dgm:t>
        <a:bodyPr/>
        <a:lstStyle/>
        <a:p>
          <a:endParaRPr lang="zh-CN" altLang="en-US"/>
        </a:p>
      </dgm:t>
    </dgm:pt>
    <dgm:pt modelId="{EEB9C7FF-C615-4935-B3CF-C7D118D376B1}" type="pres">
      <dgm:prSet presAssocID="{E5A6D77C-1D01-4CB9-AD52-55BBA328FC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9E67F7C-E8F5-4910-9978-FC0EBC342B59}" type="pres">
      <dgm:prSet presAssocID="{32410565-650B-4FB4-8C21-B047C160C0A9}" presName="node" presStyleLbl="node1" presStyleIdx="0" presStyleCnt="4" custScaleX="82392" custScaleY="729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4026DE-BBD6-49E9-BE3E-FF3BA29CB0E9}" type="pres">
      <dgm:prSet presAssocID="{9E05CC42-EDC1-4A87-9E4A-3DEF2A8FE5A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D318D242-27A8-430C-B9D7-1E052111D82F}" type="pres">
      <dgm:prSet presAssocID="{9E05CC42-EDC1-4A87-9E4A-3DEF2A8FE5A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2CF2210-341D-4C5C-A6E1-0DBB32D46603}" type="pres">
      <dgm:prSet presAssocID="{A9DC160B-D3E9-4683-9B79-05EEDE67F988}" presName="node" presStyleLbl="node1" presStyleIdx="1" presStyleCnt="4" custScaleX="72194" custScaleY="722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A32A46-789D-4DCF-95B9-F04DE7FEA395}" type="pres">
      <dgm:prSet presAssocID="{95768FC9-B6DF-4AC7-A16C-77BD31D7A36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3C54DE5C-8101-43ED-A44C-460CA722DEF0}" type="pres">
      <dgm:prSet presAssocID="{95768FC9-B6DF-4AC7-A16C-77BD31D7A36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03858D79-D46B-4B96-874B-BC4F7933D26B}" type="pres">
      <dgm:prSet presAssocID="{2B97D3D1-C102-4C09-B8BC-EB58B5FC4DDE}" presName="node" presStyleLbl="node1" presStyleIdx="2" presStyleCnt="4" custScaleX="88149" custScaleY="749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AB9EB-3B0C-480B-B3F5-2061997F5720}" type="pres">
      <dgm:prSet presAssocID="{22E52212-8583-47CB-9832-2D74BAECA14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391AA6F2-C4FE-4CA5-8DAE-E502D4DC0314}" type="pres">
      <dgm:prSet presAssocID="{22E52212-8583-47CB-9832-2D74BAECA14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DA1AB68B-6467-4D16-A8D8-63D6FBD8BE09}" type="pres">
      <dgm:prSet presAssocID="{9F4562E2-887D-4936-854D-4ED50B38B1D4}" presName="node" presStyleLbl="node1" presStyleIdx="3" presStyleCnt="4" custScaleX="81790" custScaleY="713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AD107EC-F3D3-4948-BD06-88F407696F63}" type="presOf" srcId="{9E05CC42-EDC1-4A87-9E4A-3DEF2A8FE5A8}" destId="{D318D242-27A8-430C-B9D7-1E052111D82F}" srcOrd="1" destOrd="0" presId="urn:microsoft.com/office/officeart/2005/8/layout/process1"/>
    <dgm:cxn modelId="{C8C42954-0993-4C46-A376-258EF848FD5D}" type="presOf" srcId="{32410565-650B-4FB4-8C21-B047C160C0A9}" destId="{49E67F7C-E8F5-4910-9978-FC0EBC342B59}" srcOrd="0" destOrd="0" presId="urn:microsoft.com/office/officeart/2005/8/layout/process1"/>
    <dgm:cxn modelId="{21C4308C-40A8-4AAD-83E9-125D71D6D97D}" type="presOf" srcId="{E5A6D77C-1D01-4CB9-AD52-55BBA328FCC3}" destId="{EEB9C7FF-C615-4935-B3CF-C7D118D376B1}" srcOrd="0" destOrd="0" presId="urn:microsoft.com/office/officeart/2005/8/layout/process1"/>
    <dgm:cxn modelId="{1849F4E2-40C3-4748-B252-9BE5B6F70144}" srcId="{E5A6D77C-1D01-4CB9-AD52-55BBA328FCC3}" destId="{2B97D3D1-C102-4C09-B8BC-EB58B5FC4DDE}" srcOrd="2" destOrd="0" parTransId="{951A0E97-85E0-4BFA-ABAB-4B3DC69986E3}" sibTransId="{22E52212-8583-47CB-9832-2D74BAECA148}"/>
    <dgm:cxn modelId="{1CEB4322-38F0-4F9F-B5F0-81C7860B150A}" type="presOf" srcId="{9E05CC42-EDC1-4A87-9E4A-3DEF2A8FE5A8}" destId="{464026DE-BBD6-49E9-BE3E-FF3BA29CB0E9}" srcOrd="0" destOrd="0" presId="urn:microsoft.com/office/officeart/2005/8/layout/process1"/>
    <dgm:cxn modelId="{031BDF7C-F1AC-40BD-B8FC-449E69E19993}" type="presOf" srcId="{95768FC9-B6DF-4AC7-A16C-77BD31D7A362}" destId="{3C54DE5C-8101-43ED-A44C-460CA722DEF0}" srcOrd="1" destOrd="0" presId="urn:microsoft.com/office/officeart/2005/8/layout/process1"/>
    <dgm:cxn modelId="{3E849AD3-18DB-42A1-A338-B0B9E6D91EE0}" type="presOf" srcId="{9F4562E2-887D-4936-854D-4ED50B38B1D4}" destId="{DA1AB68B-6467-4D16-A8D8-63D6FBD8BE09}" srcOrd="0" destOrd="0" presId="urn:microsoft.com/office/officeart/2005/8/layout/process1"/>
    <dgm:cxn modelId="{4A63C45D-DB66-4FF9-9BB8-C5DE6D5B1FF2}" srcId="{E5A6D77C-1D01-4CB9-AD52-55BBA328FCC3}" destId="{A9DC160B-D3E9-4683-9B79-05EEDE67F988}" srcOrd="1" destOrd="0" parTransId="{DEC7E1AF-9F35-46B5-8295-0BBAA33952EA}" sibTransId="{95768FC9-B6DF-4AC7-A16C-77BD31D7A362}"/>
    <dgm:cxn modelId="{6FE70EBB-125A-4D74-974A-9337189B5D08}" type="presOf" srcId="{22E52212-8583-47CB-9832-2D74BAECA148}" destId="{391AA6F2-C4FE-4CA5-8DAE-E502D4DC0314}" srcOrd="1" destOrd="0" presId="urn:microsoft.com/office/officeart/2005/8/layout/process1"/>
    <dgm:cxn modelId="{A02AF5A5-7C44-4AC8-9632-999C1AF2F99E}" type="presOf" srcId="{A9DC160B-D3E9-4683-9B79-05EEDE67F988}" destId="{C2CF2210-341D-4C5C-A6E1-0DBB32D46603}" srcOrd="0" destOrd="0" presId="urn:microsoft.com/office/officeart/2005/8/layout/process1"/>
    <dgm:cxn modelId="{1CD13858-92A3-4233-BF42-86762E93970B}" type="presOf" srcId="{2B97D3D1-C102-4C09-B8BC-EB58B5FC4DDE}" destId="{03858D79-D46B-4B96-874B-BC4F7933D26B}" srcOrd="0" destOrd="0" presId="urn:microsoft.com/office/officeart/2005/8/layout/process1"/>
    <dgm:cxn modelId="{55C95C08-4352-43A5-95FB-316206709397}" type="presOf" srcId="{95768FC9-B6DF-4AC7-A16C-77BD31D7A362}" destId="{B9A32A46-789D-4DCF-95B9-F04DE7FEA395}" srcOrd="0" destOrd="0" presId="urn:microsoft.com/office/officeart/2005/8/layout/process1"/>
    <dgm:cxn modelId="{ED98D195-ECBE-4D8F-A59F-139A223E745A}" srcId="{E5A6D77C-1D01-4CB9-AD52-55BBA328FCC3}" destId="{9F4562E2-887D-4936-854D-4ED50B38B1D4}" srcOrd="3" destOrd="0" parTransId="{3B8E0C59-2201-426E-BD89-E5FAFE277767}" sibTransId="{FEB14E0B-8428-4940-8408-29DF60D7E89E}"/>
    <dgm:cxn modelId="{3104444E-03E9-4E79-8B8D-D94B66BCBACB}" type="presOf" srcId="{22E52212-8583-47CB-9832-2D74BAECA148}" destId="{8E7AB9EB-3B0C-480B-B3F5-2061997F5720}" srcOrd="0" destOrd="0" presId="urn:microsoft.com/office/officeart/2005/8/layout/process1"/>
    <dgm:cxn modelId="{524E2720-91B6-4A46-A77F-B57A624C6D69}" srcId="{E5A6D77C-1D01-4CB9-AD52-55BBA328FCC3}" destId="{32410565-650B-4FB4-8C21-B047C160C0A9}" srcOrd="0" destOrd="0" parTransId="{B09E8858-6790-423E-8482-FFC705B67516}" sibTransId="{9E05CC42-EDC1-4A87-9E4A-3DEF2A8FE5A8}"/>
    <dgm:cxn modelId="{30F75040-BDD6-4017-B914-298010A90D1E}" type="presParOf" srcId="{EEB9C7FF-C615-4935-B3CF-C7D118D376B1}" destId="{49E67F7C-E8F5-4910-9978-FC0EBC342B59}" srcOrd="0" destOrd="0" presId="urn:microsoft.com/office/officeart/2005/8/layout/process1"/>
    <dgm:cxn modelId="{A9A97A45-0BEA-4210-8C17-03F493F1FF57}" type="presParOf" srcId="{EEB9C7FF-C615-4935-B3CF-C7D118D376B1}" destId="{464026DE-BBD6-49E9-BE3E-FF3BA29CB0E9}" srcOrd="1" destOrd="0" presId="urn:microsoft.com/office/officeart/2005/8/layout/process1"/>
    <dgm:cxn modelId="{910983E6-C455-4344-908C-7780EC5A61BE}" type="presParOf" srcId="{464026DE-BBD6-49E9-BE3E-FF3BA29CB0E9}" destId="{D318D242-27A8-430C-B9D7-1E052111D82F}" srcOrd="0" destOrd="0" presId="urn:microsoft.com/office/officeart/2005/8/layout/process1"/>
    <dgm:cxn modelId="{B85510BA-64A0-4C83-B2FC-F6B2E273C09F}" type="presParOf" srcId="{EEB9C7FF-C615-4935-B3CF-C7D118D376B1}" destId="{C2CF2210-341D-4C5C-A6E1-0DBB32D46603}" srcOrd="2" destOrd="0" presId="urn:microsoft.com/office/officeart/2005/8/layout/process1"/>
    <dgm:cxn modelId="{F482955A-69A1-4094-9C12-9D729BD0DC53}" type="presParOf" srcId="{EEB9C7FF-C615-4935-B3CF-C7D118D376B1}" destId="{B9A32A46-789D-4DCF-95B9-F04DE7FEA395}" srcOrd="3" destOrd="0" presId="urn:microsoft.com/office/officeart/2005/8/layout/process1"/>
    <dgm:cxn modelId="{20B4D013-821B-4025-8F97-033D54CB25C4}" type="presParOf" srcId="{B9A32A46-789D-4DCF-95B9-F04DE7FEA395}" destId="{3C54DE5C-8101-43ED-A44C-460CA722DEF0}" srcOrd="0" destOrd="0" presId="urn:microsoft.com/office/officeart/2005/8/layout/process1"/>
    <dgm:cxn modelId="{49B67A99-20F2-41DD-ABCA-A4EBD25F2F3A}" type="presParOf" srcId="{EEB9C7FF-C615-4935-B3CF-C7D118D376B1}" destId="{03858D79-D46B-4B96-874B-BC4F7933D26B}" srcOrd="4" destOrd="0" presId="urn:microsoft.com/office/officeart/2005/8/layout/process1"/>
    <dgm:cxn modelId="{BE09FC82-5F2C-4250-8D37-E20EB64DC20C}" type="presParOf" srcId="{EEB9C7FF-C615-4935-B3CF-C7D118D376B1}" destId="{8E7AB9EB-3B0C-480B-B3F5-2061997F5720}" srcOrd="5" destOrd="0" presId="urn:microsoft.com/office/officeart/2005/8/layout/process1"/>
    <dgm:cxn modelId="{37A9A2A1-D2A8-4D46-A1A1-07086C2617F0}" type="presParOf" srcId="{8E7AB9EB-3B0C-480B-B3F5-2061997F5720}" destId="{391AA6F2-C4FE-4CA5-8DAE-E502D4DC0314}" srcOrd="0" destOrd="0" presId="urn:microsoft.com/office/officeart/2005/8/layout/process1"/>
    <dgm:cxn modelId="{16E5790D-62B0-4860-97B4-9FD5176C6A57}" type="presParOf" srcId="{EEB9C7FF-C615-4935-B3CF-C7D118D376B1}" destId="{DA1AB68B-6467-4D16-A8D8-63D6FBD8BE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hidden">
          <a:xfrm>
            <a:off x="1" y="1"/>
            <a:ext cx="12192000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/>
        </p:nvSpPr>
        <p:spPr bwMode="hidden">
          <a:xfrm>
            <a:off x="1" y="4810563"/>
            <a:ext cx="12192000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rmAutofit/>
          </a:bodyPr>
          <a:lstStyle>
            <a:lvl1pPr latinLnBrk="0">
              <a:lnSpc>
                <a:spcPct val="80000"/>
              </a:lnSpc>
              <a:defRPr lang="zh-CN"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809" y="5029200"/>
            <a:ext cx="8231744" cy="11430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>
                <a:solidFill>
                  <a:schemeClr val="tx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7F54-9D01-4A31-81D9-F9A09FA92483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F348-23F8-42E3-AF14-7586C8926B9C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 useBgFill="1">
        <p:nvSpPr>
          <p:cNvPr id="20" name="任意多边形 9"/>
          <p:cNvSpPr>
            <a:spLocks/>
          </p:cNvSpPr>
          <p:nvPr/>
        </p:nvSpPr>
        <p:spPr bwMode="white">
          <a:xfrm>
            <a:off x="1057" y="4714633"/>
            <a:ext cx="12189884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0298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3B77-4F26-4E66-9037-9EF21F0EB78A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37920-834C-487C-83A3-9F23D7C5D925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2" y="0"/>
            <a:ext cx="9316965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hidden">
          <a:xfrm>
            <a:off x="2" y="1"/>
            <a:ext cx="9221012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任意多边形 9"/>
          <p:cNvSpPr>
            <a:spLocks/>
          </p:cNvSpPr>
          <p:nvPr/>
        </p:nvSpPr>
        <p:spPr bwMode="hidden">
          <a:xfrm rot="5400000">
            <a:off x="5887966" y="3333050"/>
            <a:ext cx="6858000" cy="19190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810" y="685800"/>
            <a:ext cx="7462785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4B9D6EB-B53C-45F4-969B-3B4BFA2E8CDE}" type="datetime1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2015/12/26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C834ED9-16EC-4A5A-B55D-6F0F9607E6E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61158" y="685800"/>
            <a:ext cx="1295738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55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DF1E-7D62-424E-8115-C992D9A4D878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939A-D9A8-457E-8305-3C717A0C55D1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1"/>
            <a:ext cx="12192000" cy="481056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hidden">
          <a:xfrm>
            <a:off x="1" y="1"/>
            <a:ext cx="12192000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757" y="1905000"/>
            <a:ext cx="9145381" cy="2667000"/>
          </a:xfrm>
        </p:spPr>
        <p:txBody>
          <a:bodyPr anchor="b">
            <a:noAutofit/>
          </a:bodyPr>
          <a:lstStyle>
            <a:lvl1pPr algn="l" latinLnBrk="0">
              <a:defRPr lang="zh-CN" sz="48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09" y="5029200"/>
            <a:ext cx="8231745" cy="11430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0ED9-9C94-4337-AB58-B44F9EB55A75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78D2-1B99-46CA-B660-CB4557182CC3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" name="任意多边形 9"/>
          <p:cNvSpPr>
            <a:spLocks/>
          </p:cNvSpPr>
          <p:nvPr/>
        </p:nvSpPr>
        <p:spPr bwMode="hidden">
          <a:xfrm>
            <a:off x="1057" y="4714633"/>
            <a:ext cx="12189884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229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17702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20240" latinLnBrk="0">
              <a:defRPr lang="zh-CN" sz="1600"/>
            </a:lvl6pPr>
            <a:lvl7pPr marL="1920240" latinLnBrk="0">
              <a:defRPr lang="zh-CN" sz="1600"/>
            </a:lvl7pPr>
            <a:lvl8pPr marL="1920240" latinLnBrk="0">
              <a:defRPr lang="zh-CN" sz="1600"/>
            </a:lvl8pPr>
            <a:lvl9pPr marL="192024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39" y="1905000"/>
            <a:ext cx="4417702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marL="1920240" latinLnBrk="0">
              <a:defRPr lang="zh-CN" sz="1600"/>
            </a:lvl5pPr>
            <a:lvl6pPr marL="1920240" latinLnBrk="0">
              <a:defRPr lang="zh-CN" sz="1600"/>
            </a:lvl6pPr>
            <a:lvl7pPr marL="1920240" latinLnBrk="0">
              <a:defRPr lang="zh-CN" sz="1600"/>
            </a:lvl7pPr>
            <a:lvl8pPr marL="1920240" latinLnBrk="0">
              <a:defRPr lang="zh-CN" sz="1600"/>
            </a:lvl8pPr>
            <a:lvl9pPr marL="192024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69A2-C960-4AB5-B805-F2AE657E8D13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958C9-DDCB-4F4D-852B-A2C98A9588B0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0" y="2743201"/>
            <a:ext cx="4417702" cy="34290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20240" latinLnBrk="0">
              <a:defRPr lang="zh-CN" sz="1600"/>
            </a:lvl6pPr>
            <a:lvl7pPr marL="1920240" latinLnBrk="0">
              <a:defRPr lang="zh-CN" sz="1600"/>
            </a:lvl7pPr>
            <a:lvl8pPr marL="1920240" latinLnBrk="0">
              <a:defRPr lang="zh-CN" sz="1600" baseline="0"/>
            </a:lvl8pPr>
            <a:lvl9pPr marL="1920240"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8439" y="1905000"/>
            <a:ext cx="4417702" cy="7620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8439" y="2743201"/>
            <a:ext cx="4417702" cy="34290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marL="1920240" latinLnBrk="0">
              <a:defRPr lang="zh-CN" sz="1600"/>
            </a:lvl5pPr>
            <a:lvl6pPr marL="1920240" latinLnBrk="0">
              <a:defRPr lang="zh-CN" sz="1600"/>
            </a:lvl6pPr>
            <a:lvl7pPr marL="1920240" latinLnBrk="0">
              <a:defRPr lang="zh-CN" sz="1600"/>
            </a:lvl7pPr>
            <a:lvl8pPr marL="1920240" latinLnBrk="0">
              <a:defRPr lang="zh-CN" sz="1600"/>
            </a:lvl8pPr>
            <a:lvl9pPr marL="192024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9BA1-ACFC-4B9B-A737-4F4CEE67707E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EBC05-33FB-4270-A51E-E3371151333B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27EE9-209B-4EDA-BD4F-75AD8D25866E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9B9BC-7CDA-4785-97CE-4A63DF507C43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3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hidden">
          <a:xfrm>
            <a:off x="1" y="1"/>
            <a:ext cx="12192000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21A1-2C7B-4605-8787-48CFD428231C}" type="datetime1">
              <a:rPr lang="zh-CN" altLang="en-US" smtClean="0">
                <a:solidFill>
                  <a:srgbClr val="000000"/>
                </a:solidFill>
              </a:rPr>
              <a:pPr/>
              <a:t>2015/12/26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3DD94-9259-4696-AEE4-EE4F0D3AC8FF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5"/>
          <p:cNvSpPr>
            <a:spLocks/>
          </p:cNvSpPr>
          <p:nvPr/>
        </p:nvSpPr>
        <p:spPr bwMode="auto">
          <a:xfrm>
            <a:off x="4495383" y="1905000"/>
            <a:ext cx="6155515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5146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0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4B9D6EB-B53C-45F4-969B-3B4BFA2E8CDE}" type="datetime1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2015/12/26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C834ED9-16EC-4A5A-B55D-6F0F9607E6E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6786" y="2087880"/>
            <a:ext cx="5792709" cy="3886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479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5"/>
          <p:cNvSpPr>
            <a:spLocks/>
          </p:cNvSpPr>
          <p:nvPr/>
        </p:nvSpPr>
        <p:spPr bwMode="auto">
          <a:xfrm>
            <a:off x="1522810" y="1905000"/>
            <a:ext cx="6155515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5275" y="3429000"/>
            <a:ext cx="2743915" cy="25146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0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4B9D6EB-B53C-45F4-969B-3B4BFA2E8CDE}" type="datetime1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2015/12/26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C834ED9-16EC-4A5A-B55D-6F0F9607E6E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07325" y="2087880"/>
            <a:ext cx="5786485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 latinLnBrk="0">
              <a:buNone/>
              <a:defRPr lang="zh-CN" sz="28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01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1628777"/>
            <a:ext cx="12192000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 bwMode="hidden">
          <a:xfrm>
            <a:off x="1" y="1535909"/>
            <a:ext cx="12192000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11016" y="6420898"/>
            <a:ext cx="964287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1386FEA-C08D-4E8F-BDBD-600D269E1575}" type="datetimeFigureOut">
              <a:rPr lang="zh-CN" altLang="en-US" smtClean="0"/>
              <a:t>2015/12/26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810" y="6420898"/>
            <a:ext cx="7012225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30533" y="6420898"/>
            <a:ext cx="63865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CBCE5DE-FAE4-4000-8AA5-A1053957E2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8" name="任意多边形 9"/>
          <p:cNvSpPr>
            <a:spLocks/>
          </p:cNvSpPr>
          <p:nvPr/>
        </p:nvSpPr>
        <p:spPr bwMode="white">
          <a:xfrm>
            <a:off x="1057" y="1470257"/>
            <a:ext cx="12189884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42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Wingdings" pitchFamily="2" charset="2"/>
        <a:buChar char="§"/>
        <a:defRPr lang="zh-CN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coder.com/" TargetMode="External"/><Relationship Id="rId2" Type="http://schemas.openxmlformats.org/officeDocument/2006/relationships/hyperlink" Target="http://www.codeforce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780144"/>
            <a:ext cx="1116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en-US" altLang="zh-CN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级新生ACM第一次入门讲座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0754" y="5068390"/>
            <a:ext cx="23391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刘润涛、杨清平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8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一些推荐的</a:t>
            </a:r>
            <a:r>
              <a:rPr lang="en-US" altLang="zh-CN" dirty="0" smtClean="0"/>
              <a:t>Online Judge</a:t>
            </a:r>
            <a:endParaRPr lang="zh-CN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国内</a:t>
            </a:r>
            <a:r>
              <a:rPr lang="zh-CN" altLang="en-US" dirty="0" smtClean="0"/>
              <a:t>题库</a:t>
            </a:r>
            <a:endParaRPr lang="en-US" altLang="zh-CN" dirty="0" smtClean="0"/>
          </a:p>
          <a:p>
            <a:pPr marL="0" lvl="1" indent="0" eaLnBrk="1" hangingPunct="1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http:// acm.hdu.edu.cn</a:t>
            </a:r>
            <a:r>
              <a:rPr lang="zh-CN" altLang="en-US" dirty="0"/>
              <a:t>	</a:t>
            </a:r>
            <a:r>
              <a:rPr lang="en-US" altLang="zh-CN" dirty="0" smtClean="0"/>
              <a:t>		</a:t>
            </a:r>
            <a:r>
              <a:rPr lang="zh-CN" altLang="en-US" dirty="0" smtClean="0"/>
              <a:t>杭州</a:t>
            </a:r>
            <a:r>
              <a:rPr lang="zh-CN" altLang="en-US" dirty="0"/>
              <a:t>电子科技</a:t>
            </a:r>
            <a:r>
              <a:rPr lang="zh-CN" altLang="en-US" dirty="0" smtClean="0"/>
              <a:t>大学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http://poj.org</a:t>
            </a:r>
            <a:r>
              <a:rPr lang="zh-CN" altLang="en-US" dirty="0"/>
              <a:t>	</a:t>
            </a:r>
            <a:r>
              <a:rPr lang="zh-CN" altLang="en-US" dirty="0" smtClean="0"/>
              <a:t>              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北京大学</a:t>
            </a:r>
            <a:endParaRPr lang="zh-CN" altLang="en-US" dirty="0"/>
          </a:p>
          <a:p>
            <a:pPr marL="457200" lvl="1" indent="0">
              <a:buNone/>
            </a:pPr>
            <a:r>
              <a:rPr lang="en-US" altLang="zh-CN" dirty="0"/>
              <a:t>http://acm.zju.edu.cn/onlinejudge   </a:t>
            </a:r>
            <a:r>
              <a:rPr lang="en-US" altLang="zh-CN" dirty="0" smtClean="0"/>
              <a:t>	</a:t>
            </a:r>
            <a:r>
              <a:rPr lang="zh-CN" altLang="en-US" dirty="0" smtClean="0">
                <a:sym typeface="Arial" panose="020B0604020202020204" pitchFamily="34" charset="0"/>
              </a:rPr>
              <a:t>浙江大学</a:t>
            </a:r>
            <a:endParaRPr lang="zh-CN" altLang="en-US" dirty="0">
              <a:sym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zh-CN" altLang="en-US" dirty="0"/>
              <a:t>http://acm.hust.edu.cn  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华中</a:t>
            </a:r>
            <a:r>
              <a:rPr lang="zh-CN" altLang="en-US" dirty="0"/>
              <a:t>科大</a:t>
            </a:r>
          </a:p>
          <a:p>
            <a:r>
              <a:rPr lang="zh-CN" altLang="en-US" dirty="0" smtClean="0"/>
              <a:t>国外题库</a:t>
            </a:r>
            <a:endParaRPr lang="en-US" altLang="zh-CN" dirty="0" smtClean="0"/>
          </a:p>
          <a:p>
            <a:pPr marL="408305" lvl="1" indent="0">
              <a:buNone/>
            </a:pPr>
            <a:r>
              <a:rPr lang="en-US" altLang="zh-CN" dirty="0"/>
              <a:t>uva.onlinejudge.org</a:t>
            </a:r>
            <a:r>
              <a:rPr lang="en-US" altLang="zh-CN" dirty="0" smtClean="0"/>
              <a:t>/   			</a:t>
            </a:r>
            <a:r>
              <a:rPr lang="en-US" altLang="zh-CN" sz="1400" dirty="0" smtClean="0"/>
              <a:t>UVA-OJ</a:t>
            </a:r>
            <a:r>
              <a:rPr lang="zh-CN" altLang="en-US" sz="1400" dirty="0" smtClean="0"/>
              <a:t>，白书有许多题目都是在这上</a:t>
            </a:r>
            <a:endParaRPr lang="en-US" altLang="zh-CN" sz="1400" dirty="0"/>
          </a:p>
          <a:p>
            <a:r>
              <a:rPr lang="zh-CN" altLang="en-US" dirty="0"/>
              <a:t>在线</a:t>
            </a:r>
            <a:r>
              <a:rPr lang="zh-CN" altLang="en-US" dirty="0" smtClean="0"/>
              <a:t>比赛</a:t>
            </a:r>
            <a:endParaRPr lang="en-US" altLang="zh-CN" dirty="0" smtClean="0"/>
          </a:p>
          <a:p>
            <a:pPr marL="408305" lvl="1" indent="0">
              <a:buNone/>
            </a:pPr>
            <a:r>
              <a:rPr lang="en-US" altLang="zh-CN" dirty="0" err="1" smtClean="0"/>
              <a:t>CodeForces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"/>
              </a:rPr>
              <a:t>www.codeforces.com</a:t>
            </a:r>
            <a:r>
              <a:rPr lang="en-US" altLang="zh-CN" dirty="0" smtClean="0"/>
              <a:t>	</a:t>
            </a:r>
          </a:p>
          <a:p>
            <a:pPr marL="408305" lvl="1" indent="0">
              <a:buNone/>
            </a:pPr>
            <a:r>
              <a:rPr lang="en-US" altLang="zh-CN" dirty="0" err="1" smtClean="0"/>
              <a:t>TopCoder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"/>
              </a:rPr>
              <a:t>www.topcoder.com</a:t>
            </a:r>
            <a:endParaRPr lang="en-US" altLang="zh-CN" dirty="0" smtClean="0"/>
          </a:p>
          <a:p>
            <a:pPr marL="408305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45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HDU-OJ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2" y="2037806"/>
            <a:ext cx="8175307" cy="47645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18263" y="3230880"/>
            <a:ext cx="1107996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题目区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46396" y="3657215"/>
            <a:ext cx="17235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评判结果区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22398" y="3444047"/>
            <a:ext cx="299312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微软雅黑" panose="020B0503020204020204" pitchFamily="34" charset="-122"/>
              </a:rPr>
              <a:t>大量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经典问题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ea typeface="微软雅黑" panose="020B0503020204020204" pitchFamily="34" charset="-122"/>
              </a:rPr>
              <a:t>历年区域赛的赛题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2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POJ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0" y="2011680"/>
            <a:ext cx="8496746" cy="42323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6056" y="2884019"/>
            <a:ext cx="1107996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题目区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0051" y="3444047"/>
            <a:ext cx="17235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评判结果区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22398" y="3444047"/>
            <a:ext cx="23775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ea typeface="微软雅黑" panose="020B0503020204020204" pitchFamily="34" charset="-122"/>
              </a:rPr>
              <a:t>许多经典问题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HUST-OJ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9" y="2035630"/>
            <a:ext cx="7766431" cy="3886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08474" y="2556802"/>
            <a:ext cx="39835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ea typeface="微软雅黑" panose="020B0503020204020204" pitchFamily="34" charset="-122"/>
              </a:rPr>
              <a:t>HUST-OJ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上并没有题目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严格来说，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HUST-OJ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是一个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虚拟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OJ,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它帮助使用者在不同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OJ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上提交代码并返回评判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结果。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8884" y="4673905"/>
            <a:ext cx="42627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ea typeface="微软雅黑" panose="020B0503020204020204" pitchFamily="34" charset="-122"/>
              </a:rPr>
              <a:t>HUST-OJ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的另一个特色功能是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它可以挂虚拟比赛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在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Contest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中可以看到许多之前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挂过的比赛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ea typeface="微软雅黑" panose="020B0503020204020204" pitchFamily="34" charset="-122"/>
              </a:rPr>
              <a:t>体验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穿越时空的对决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5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HUST-OJ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16183"/>
            <a:ext cx="8145852" cy="42133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29568" y="2882537"/>
            <a:ext cx="3262432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在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Contest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中搜索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BUPT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可以看到我们之前挂出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的许多练习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04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HUST-OJ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13" y="2374272"/>
            <a:ext cx="8635925" cy="3669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30538" y="3300548"/>
            <a:ext cx="329769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其中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FreshMan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系列又是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ea typeface="微软雅黑" panose="020B0503020204020204" pitchFamily="34" charset="-122"/>
              </a:rPr>
              <a:t>特别为新人量身打造的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7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CodeForces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643741"/>
            <a:ext cx="8109600" cy="47350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40525" y="1643741"/>
            <a:ext cx="3518912" cy="507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 err="1" smtClean="0">
                <a:ea typeface="微软雅黑" panose="020B0503020204020204" pitchFamily="34" charset="-122"/>
              </a:rPr>
              <a:t>CodeForces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是一个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在线比赛的网站，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同时也有之前比赛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丰富的题目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代码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资源。题目思考量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非常好，也有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ABC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微软雅黑" panose="020B0503020204020204" pitchFamily="34" charset="-122"/>
              </a:rPr>
              <a:t>DE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五个级别的难度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分级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每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周大概会有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次到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次在线比赛，时长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小时。分高手新手区。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000" dirty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提供等级制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黑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名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红名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橙名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紫名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薄荷蓝名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蓝名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绿名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000" dirty="0"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尊贵的红名是无数玩家的梦想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57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关于比赛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比赛形式大多类似，大致为以下三个部分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问题列表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通过情况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提问列表</a:t>
            </a:r>
            <a:endParaRPr lang="en-US" altLang="zh-CN" dirty="0"/>
          </a:p>
          <a:p>
            <a:r>
              <a:rPr lang="zh-CN" altLang="en-US" dirty="0" smtClean="0"/>
              <a:t>包括之后的新生赛校赛，大致也是以上三部分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12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36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问题列表 </a:t>
            </a:r>
            <a:r>
              <a:rPr lang="en-US" altLang="zh-CN" sz="36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&amp; </a:t>
            </a:r>
            <a:r>
              <a:rPr lang="zh-CN" altLang="en-US" sz="36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通过情况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5" y="1889759"/>
            <a:ext cx="9250593" cy="4569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60162" y="2481943"/>
            <a:ext cx="2778325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在这个页面上，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重要的信息就是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旁边的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Ratio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它显示了如下信息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通过人数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提交次数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0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26" y="2228295"/>
            <a:ext cx="8004586" cy="4033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03215" y="2668374"/>
            <a:ext cx="3259162" cy="308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榜页面也就是排名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排名规则如下：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按题目数目排名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数相同按罚时排名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罚时计算规则：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提交次数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*20 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提交时间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由易到难，不要盲目提交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5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ACM-ICPC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809" y="1905000"/>
            <a:ext cx="9397739" cy="4953000"/>
          </a:xfrm>
        </p:spPr>
        <p:txBody>
          <a:bodyPr/>
          <a:lstStyle/>
          <a:p>
            <a:r>
              <a:rPr lang="en-US" altLang="zh-CN" dirty="0" smtClean="0"/>
              <a:t> ACM-ICPC</a:t>
            </a:r>
            <a:r>
              <a:rPr lang="zh-CN" altLang="en-US" dirty="0" smtClean="0"/>
              <a:t>全称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</a:t>
            </a:r>
            <a:r>
              <a:rPr lang="en-US" altLang="zh-CN" dirty="0" smtClean="0"/>
              <a:t>ssociation </a:t>
            </a:r>
            <a:r>
              <a:rPr lang="en-US" altLang="zh-CN" dirty="0" smtClean="0">
                <a:solidFill>
                  <a:srgbClr val="0070C0"/>
                </a:solidFill>
              </a:rPr>
              <a:t>C</a:t>
            </a:r>
            <a:r>
              <a:rPr lang="en-US" altLang="zh-CN" dirty="0" smtClean="0"/>
              <a:t>omputing </a:t>
            </a:r>
            <a:r>
              <a:rPr lang="en-US" altLang="zh-CN" dirty="0" smtClean="0">
                <a:solidFill>
                  <a:srgbClr val="0070C0"/>
                </a:solidFill>
              </a:rPr>
              <a:t>M</a:t>
            </a:r>
            <a:r>
              <a:rPr lang="en-US" altLang="zh-CN" dirty="0" smtClean="0"/>
              <a:t>achinery</a:t>
            </a:r>
          </a:p>
          <a:p>
            <a:pPr lvl="1"/>
            <a:r>
              <a:rPr lang="zh-CN" altLang="en-US" dirty="0" smtClean="0"/>
              <a:t> 美国计算机协会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/>
              <a:t>nternational </a:t>
            </a:r>
            <a:r>
              <a:rPr lang="en-US" altLang="zh-CN" dirty="0" smtClean="0">
                <a:solidFill>
                  <a:srgbClr val="0070C0"/>
                </a:solidFill>
              </a:rPr>
              <a:t>C</a:t>
            </a:r>
            <a:r>
              <a:rPr lang="en-US" altLang="zh-CN" dirty="0" smtClean="0"/>
              <a:t>ollegiate </a:t>
            </a:r>
            <a:r>
              <a:rPr lang="en-US" altLang="zh-CN" dirty="0" smtClean="0">
                <a:solidFill>
                  <a:srgbClr val="0070C0"/>
                </a:solidFill>
              </a:rPr>
              <a:t>P</a:t>
            </a:r>
            <a:r>
              <a:rPr lang="en-US" altLang="zh-CN" dirty="0" smtClean="0"/>
              <a:t>rogramming </a:t>
            </a:r>
            <a:r>
              <a:rPr lang="en-US" altLang="zh-CN" dirty="0" smtClean="0">
                <a:solidFill>
                  <a:srgbClr val="0070C0"/>
                </a:solidFill>
              </a:rPr>
              <a:t>C</a:t>
            </a:r>
            <a:r>
              <a:rPr lang="en-US" altLang="zh-CN" dirty="0" smtClean="0"/>
              <a:t>ontest</a:t>
            </a:r>
          </a:p>
          <a:p>
            <a:pPr lvl="1"/>
            <a:r>
              <a:rPr lang="zh-CN" altLang="en-US" dirty="0" smtClean="0"/>
              <a:t> 国际大学生程序设计竞赛</a:t>
            </a:r>
            <a:endParaRPr lang="en-US" altLang="zh-CN" dirty="0" smtClean="0"/>
          </a:p>
          <a:p>
            <a:r>
              <a:rPr lang="en-US" altLang="zh-CN" dirty="0" smtClean="0"/>
              <a:t>Logo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sz="1800" dirty="0" smtClean="0"/>
              <a:t>ICPC</a:t>
            </a:r>
            <a:r>
              <a:rPr lang="zh-CN" altLang="en-US" sz="1800" dirty="0" smtClean="0"/>
              <a:t>赛事的</a:t>
            </a:r>
            <a:r>
              <a:rPr lang="en-US" altLang="zh-CN" sz="1800" dirty="0" smtClean="0"/>
              <a:t>Logo</a:t>
            </a:r>
            <a:r>
              <a:rPr lang="zh-CN" altLang="en-US" sz="1800" dirty="0"/>
              <a:t>很好的体现</a:t>
            </a:r>
            <a:r>
              <a:rPr lang="zh-CN" altLang="en-US" sz="1800" dirty="0" smtClean="0"/>
              <a:t>了</a:t>
            </a:r>
            <a:r>
              <a:rPr lang="en-US" altLang="zh-CN" sz="1800" dirty="0" smtClean="0"/>
              <a:t>ICPC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比赛过程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63" y="4220770"/>
            <a:ext cx="2400759" cy="20992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78920" y="6433268"/>
            <a:ext cx="454162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讨论思考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想法冒出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气球飘起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提问列表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1"/>
            <a:ext cx="9188372" cy="43515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01585" y="2464526"/>
            <a:ext cx="29546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如果对问题的描述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有不清楚的地方，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Clarification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页面中进行提问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对问题不理解的一定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要问清楚，不要想当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然就开始解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6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8475" y="3182443"/>
            <a:ext cx="65623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dirty="0" smtClean="0"/>
              <a:t>算法</a:t>
            </a:r>
            <a:r>
              <a:rPr lang="zh-CN" altLang="en-US" sz="8000" dirty="0"/>
              <a:t>基础</a:t>
            </a:r>
            <a:endParaRPr lang="zh-CN" altLang="en-US" sz="8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53465" y="4961965"/>
            <a:ext cx="1959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杨清平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9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什么是算法？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算法（</a:t>
            </a:r>
            <a:r>
              <a:rPr lang="en-US" altLang="zh-CN" dirty="0"/>
              <a:t>Algorithm</a:t>
            </a:r>
            <a:r>
              <a:rPr lang="zh-CN" altLang="en-US" dirty="0"/>
              <a:t>）是指解题方案的</a:t>
            </a:r>
            <a:r>
              <a:rPr lang="zh-CN" altLang="en-US" dirty="0">
                <a:solidFill>
                  <a:srgbClr val="FF0000"/>
                </a:solidFill>
              </a:rPr>
              <a:t>准确而完整</a:t>
            </a:r>
            <a:r>
              <a:rPr lang="zh-CN" altLang="en-US" dirty="0"/>
              <a:t>的描述，是一系列解决问题的清晰指令，算法代表着用系统的方法描述</a:t>
            </a:r>
            <a:r>
              <a:rPr lang="zh-CN" altLang="en-US" dirty="0">
                <a:solidFill>
                  <a:srgbClr val="FF0000"/>
                </a:solidFill>
              </a:rPr>
              <a:t>解决问题</a:t>
            </a:r>
            <a:r>
              <a:rPr lang="zh-CN" altLang="en-US" dirty="0"/>
              <a:t>的策略机制。也就是说，能够对一定规范的输入，在</a:t>
            </a:r>
            <a:r>
              <a:rPr lang="zh-CN" altLang="en-US" dirty="0">
                <a:solidFill>
                  <a:srgbClr val="FF0000"/>
                </a:solidFill>
              </a:rPr>
              <a:t>有限</a:t>
            </a:r>
            <a:r>
              <a:rPr lang="zh-CN" altLang="en-US" dirty="0" smtClean="0">
                <a:solidFill>
                  <a:srgbClr val="FF0000"/>
                </a:solidFill>
              </a:rPr>
              <a:t>时间、有限空间</a:t>
            </a:r>
            <a:r>
              <a:rPr lang="zh-CN" altLang="en-US" dirty="0" smtClean="0"/>
              <a:t>内</a:t>
            </a:r>
            <a:r>
              <a:rPr lang="zh-CN" altLang="en-US" dirty="0"/>
              <a:t>获得所要求的</a:t>
            </a:r>
            <a:r>
              <a:rPr lang="zh-CN" altLang="en-US" dirty="0" smtClean="0"/>
              <a:t>输出。</a:t>
            </a:r>
            <a:endParaRPr lang="en-US" altLang="zh-CN" dirty="0"/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sz="2000" dirty="0" smtClean="0"/>
              <a:t>---- </a:t>
            </a:r>
            <a:r>
              <a:rPr lang="zh-CN" altLang="en-US" sz="2000" dirty="0" smtClean="0"/>
              <a:t>百度百科</a:t>
            </a:r>
          </a:p>
        </p:txBody>
      </p:sp>
    </p:spTree>
    <p:extLst>
      <p:ext uri="{BB962C8B-B14F-4D97-AF65-F5344CB8AC3E}">
        <p14:creationId xmlns:p14="http://schemas.microsoft.com/office/powerpoint/2010/main" val="39641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什么是算法？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个人理解：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算法是解决某种问题模型</a:t>
            </a:r>
            <a:r>
              <a:rPr lang="en-US" altLang="zh-CN" dirty="0" smtClean="0"/>
              <a:t>(model)</a:t>
            </a:r>
            <a:r>
              <a:rPr lang="zh-CN" altLang="en-US" dirty="0" smtClean="0"/>
              <a:t>的通用解法。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解决问题：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83602719"/>
              </p:ext>
            </p:extLst>
          </p:nvPr>
        </p:nvGraphicFramePr>
        <p:xfrm>
          <a:off x="1522810" y="4236412"/>
          <a:ext cx="8977744" cy="1935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圆角矩形 7"/>
          <p:cNvSpPr/>
          <p:nvPr/>
        </p:nvSpPr>
        <p:spPr>
          <a:xfrm>
            <a:off x="5163127" y="3971636"/>
            <a:ext cx="1422400" cy="2503055"/>
          </a:xfrm>
          <a:prstGeom prst="roundRect">
            <a:avLst/>
          </a:prstGeom>
          <a:solidFill>
            <a:schemeClr val="tx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>
        <p:bldAsOne/>
      </p:bldGraphic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什么是算法？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810" y="3266209"/>
            <a:ext cx="9146382" cy="27085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但是将</a:t>
            </a:r>
            <a:r>
              <a:rPr lang="zh-CN" altLang="en-US" dirty="0" smtClean="0">
                <a:solidFill>
                  <a:srgbClr val="C00000"/>
                </a:solidFill>
              </a:rPr>
              <a:t>问题抽象为模型</a:t>
            </a:r>
            <a:r>
              <a:rPr lang="zh-CN" altLang="en-US" dirty="0" smtClean="0"/>
              <a:t>的这一步才是最重要的。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算法</a:t>
            </a:r>
            <a:r>
              <a:rPr lang="en-US" altLang="zh-CN" dirty="0" smtClean="0"/>
              <a:t>	  ----  </a:t>
            </a:r>
            <a:r>
              <a:rPr lang="zh-CN" altLang="en-US" dirty="0" smtClean="0"/>
              <a:t>有章可循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想法</a:t>
            </a:r>
            <a:r>
              <a:rPr lang="en-US" altLang="zh-CN" dirty="0" smtClean="0"/>
              <a:t>(</a:t>
            </a:r>
            <a:r>
              <a:rPr lang="zh-CN" altLang="en-US" dirty="0" smtClean="0"/>
              <a:t>思维能力</a:t>
            </a:r>
            <a:r>
              <a:rPr lang="en-US" altLang="zh-CN" dirty="0" smtClean="0"/>
              <a:t>)   ----  </a:t>
            </a:r>
            <a:r>
              <a:rPr lang="zh-CN" altLang="en-US" dirty="0" smtClean="0"/>
              <a:t>积累</a:t>
            </a:r>
            <a:r>
              <a:rPr lang="en-US" altLang="zh-CN" dirty="0" smtClean="0"/>
              <a:t>+</a:t>
            </a:r>
            <a:r>
              <a:rPr lang="zh-CN" altLang="en-US" dirty="0" smtClean="0"/>
              <a:t>天赋</a:t>
            </a:r>
            <a:endParaRPr lang="en-US" altLang="zh-CN" dirty="0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37376254"/>
              </p:ext>
            </p:extLst>
          </p:nvPr>
        </p:nvGraphicFramePr>
        <p:xfrm>
          <a:off x="1522810" y="1472430"/>
          <a:ext cx="8977744" cy="1935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8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好的算法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功能和性能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正确性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效率与存储空间：时间复杂度、空间复杂度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一般题目都会有</a:t>
            </a:r>
            <a:r>
              <a:rPr lang="en-US" altLang="zh-CN" dirty="0" smtClean="0"/>
              <a:t>Time Limit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Memory Limit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想要通过题目，不仅得抽象出模型利用算法解决，还得使用高效，节省空间的算法去解决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 rot="20099316">
            <a:off x="7962660" y="5284205"/>
            <a:ext cx="21547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rgbClr val="FF0000"/>
                </a:solidFill>
              </a:rPr>
              <a:t>算法性能！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时间复杂度</a:t>
            </a:r>
            <a:endParaRPr lang="en-US" altLang="zh-CN" sz="3200" dirty="0" smtClean="0"/>
          </a:p>
          <a:p>
            <a:r>
              <a:rPr lang="zh-CN" altLang="en-US" sz="3200" dirty="0" smtClean="0"/>
              <a:t>空间复杂度</a:t>
            </a:r>
            <a:endParaRPr lang="zh-CN" altLang="en-US" sz="32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</p:spPr>
        <p:txBody>
          <a:bodyPr/>
          <a:lstStyle/>
          <a:p>
            <a:r>
              <a:rPr lang="zh-CN" altLang="en-US" dirty="0" smtClean="0"/>
              <a:t>算法性能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什么是时间复杂度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 smtClean="0"/>
          </a:p>
          <a:p>
            <a:r>
              <a:rPr lang="zh-CN" altLang="en-US" dirty="0" smtClean="0"/>
              <a:t>定义：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在</a:t>
            </a:r>
            <a:r>
              <a:rPr lang="zh-CN" altLang="en-US" dirty="0"/>
              <a:t>计算机科学中，算法的</a:t>
            </a:r>
            <a:r>
              <a:rPr lang="zh-CN" altLang="en-US" b="1" dirty="0"/>
              <a:t>时间复杂度</a:t>
            </a:r>
            <a:r>
              <a:rPr lang="zh-CN" altLang="en-US" dirty="0"/>
              <a:t>是一个函数，它定量描述了该算法的运行时间。这是一个关于代表算法输入值的字符串的长度的函数。时间复杂度常用大</a:t>
            </a:r>
            <a:r>
              <a:rPr lang="en-US" altLang="zh-CN" dirty="0"/>
              <a:t>O</a:t>
            </a:r>
            <a:r>
              <a:rPr lang="zh-CN" altLang="en-US" dirty="0"/>
              <a:t>符号表述，不包括这个函数的低阶项和首项系数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 algn="r">
              <a:buNone/>
            </a:pPr>
            <a:r>
              <a:rPr lang="en-US" altLang="zh-CN" sz="2000" dirty="0" smtClean="0"/>
              <a:t>---- </a:t>
            </a:r>
            <a:r>
              <a:rPr lang="zh-CN" altLang="en-US" sz="2000" dirty="0" smtClean="0"/>
              <a:t>百度百科</a:t>
            </a:r>
            <a:endParaRPr lang="en-US" altLang="zh-CN" sz="2000" dirty="0" smtClean="0"/>
          </a:p>
          <a:p>
            <a:pPr marL="0" indent="0" algn="r">
              <a:buNone/>
            </a:pPr>
            <a:r>
              <a:rPr lang="zh-CN" altLang="en-US" sz="2000" dirty="0"/>
              <a:t> </a:t>
            </a:r>
            <a:endParaRPr lang="en-US" altLang="zh-CN" sz="4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4800" dirty="0" smtClean="0">
                <a:solidFill>
                  <a:srgbClr val="FF0000"/>
                </a:solidFill>
              </a:rPr>
              <a:t>	</a:t>
            </a:r>
            <a:r>
              <a:rPr lang="zh-CN" altLang="en-US" sz="4800" dirty="0" smtClean="0">
                <a:solidFill>
                  <a:srgbClr val="FF0000"/>
                </a:solidFill>
              </a:rPr>
              <a:t>程序执行的快慢</a:t>
            </a:r>
            <a:endParaRPr lang="en-US" altLang="zh-CN" sz="48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8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505672" y="1810692"/>
            <a:ext cx="9121588" cy="13851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zh-CN" sz="2400" dirty="0"/>
              <a:t>重要的事实：当代计算机1s内可做10^7左右次计算</a:t>
            </a:r>
          </a:p>
          <a:p>
            <a:pPr marL="408305" lvl="1" indent="0">
              <a:lnSpc>
                <a:spcPct val="90000"/>
              </a:lnSpc>
              <a:buNone/>
            </a:pPr>
            <a:r>
              <a:rPr lang="zh-CN" altLang="zh-CN" sz="2400" dirty="0" smtClean="0"/>
              <a:t>好的</a:t>
            </a:r>
            <a:r>
              <a:rPr lang="zh-CN" altLang="zh-CN" sz="2400" dirty="0"/>
              <a:t>机器可到k*10^7~10^8</a:t>
            </a:r>
          </a:p>
          <a:p>
            <a:pPr>
              <a:lnSpc>
                <a:spcPct val="90000"/>
              </a:lnSpc>
            </a:pPr>
            <a:r>
              <a:rPr lang="zh-CN" altLang="zh-CN" sz="2400" dirty="0"/>
              <a:t>在这个限制下时间复杂度一定的算法存在能处理的规模</a:t>
            </a:r>
            <a:r>
              <a:rPr lang="zh-CN" altLang="zh-CN" sz="2400" dirty="0" smtClean="0"/>
              <a:t>上限</a:t>
            </a:r>
            <a:endParaRPr lang="zh-CN" altLang="zh-CN" sz="2400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</p:spPr>
        <p:txBody>
          <a:bodyPr/>
          <a:lstStyle/>
          <a:p>
            <a:r>
              <a:rPr lang="zh-CN" altLang="en-US" dirty="0" smtClean="0"/>
              <a:t>时间复杂度的计算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696519"/>
                  </p:ext>
                </p:extLst>
              </p:nvPr>
            </p:nvGraphicFramePr>
            <p:xfrm>
              <a:off x="1821575" y="3277354"/>
              <a:ext cx="8127999" cy="33579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数量级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最大规模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O(logN)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----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zh-CN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oMath>
                          </a14:m>
                          <a:r>
                            <a:rPr lang="zh-CN" altLang="zh-CN" sz="1800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10^14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10^7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O(NlogN)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10^6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O(N^2)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O(N^3)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O(2^N)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O(N!)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696519"/>
                  </p:ext>
                </p:extLst>
              </p:nvPr>
            </p:nvGraphicFramePr>
            <p:xfrm>
              <a:off x="1821575" y="3277354"/>
              <a:ext cx="8127999" cy="33579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数量级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最大规模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O(logN)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----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1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" t="-196875" r="-200899" b="-59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10^12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10^14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10^7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O(NlogN)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10^5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10^6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O(N^2)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O(N^3)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O(2^N)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dirty="0" smtClean="0"/>
                            <a:t>O(N!)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22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时间复杂度的计算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/>
                  <a:t> 指的是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 smtClean="0"/>
                  <a:t>= 1024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0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ACM-ICPC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年起，来自全球六大洲的</a:t>
            </a:r>
            <a:r>
              <a:rPr lang="en-US" altLang="zh-CN" dirty="0" smtClean="0"/>
              <a:t>88</a:t>
            </a:r>
            <a:r>
              <a:rPr lang="zh-CN" altLang="en-US" dirty="0" smtClean="0"/>
              <a:t>个国家，</a:t>
            </a:r>
            <a:r>
              <a:rPr lang="en-US" altLang="zh-CN" dirty="0" smtClean="0"/>
              <a:t>2070</a:t>
            </a:r>
            <a:r>
              <a:rPr lang="zh-CN" altLang="en-US" dirty="0" smtClean="0"/>
              <a:t>所大学，</a:t>
            </a:r>
            <a:r>
              <a:rPr lang="en-US" altLang="zh-CN" dirty="0" smtClean="0"/>
              <a:t>8305</a:t>
            </a:r>
            <a:r>
              <a:rPr lang="zh-CN" altLang="en-US" dirty="0" smtClean="0"/>
              <a:t>支队伍，通过几十场区域赛，胜出</a:t>
            </a:r>
            <a:r>
              <a:rPr lang="en-US" altLang="zh-CN" dirty="0" smtClean="0"/>
              <a:t>105</a:t>
            </a:r>
            <a:r>
              <a:rPr lang="zh-CN" altLang="en-US" dirty="0" smtClean="0"/>
              <a:t>支代表队晋级总决赛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名选手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台电脑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9-12</a:t>
            </a:r>
            <a:r>
              <a:rPr lang="zh-CN" altLang="en-US" smtClean="0"/>
              <a:t>个题，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小时决出</a:t>
            </a:r>
            <a:r>
              <a:rPr lang="en-US" altLang="zh-CN" dirty="0" smtClean="0"/>
              <a:t>4</a:t>
            </a:r>
            <a:r>
              <a:rPr lang="zh-CN" altLang="en-US" dirty="0" smtClean="0"/>
              <a:t>金</a:t>
            </a:r>
            <a:r>
              <a:rPr lang="en-US" altLang="zh-CN" dirty="0" smtClean="0"/>
              <a:t>4</a:t>
            </a:r>
            <a:r>
              <a:rPr lang="zh-CN" altLang="en-US" dirty="0" smtClean="0"/>
              <a:t>银</a:t>
            </a:r>
            <a:r>
              <a:rPr lang="en-US" altLang="zh-CN" dirty="0" smtClean="0"/>
              <a:t>4</a:t>
            </a:r>
            <a:r>
              <a:rPr lang="zh-CN" altLang="en-US" dirty="0" smtClean="0"/>
              <a:t>铜，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个全球总冠军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1" y="4038599"/>
            <a:ext cx="4813070" cy="25211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533" y="4038599"/>
            <a:ext cx="4281507" cy="2656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79" y="76200"/>
            <a:ext cx="4724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sz="2000" dirty="0" smtClean="0"/>
                  <a:t>---</a:t>
                </a:r>
                <a:r>
                  <a:rPr lang="zh-CN" altLang="en-US" sz="2000" dirty="0" smtClean="0"/>
                  <a:t>普通解法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67" b="-20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7230" y="1917073"/>
            <a:ext cx="8117541" cy="46292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循环</a:t>
            </a:r>
            <a:r>
              <a:rPr lang="en-US" altLang="zh-CN" dirty="0" smtClean="0"/>
              <a:t>18</a:t>
            </a:r>
            <a:r>
              <a:rPr lang="zh-CN" altLang="en-US" dirty="0" smtClean="0"/>
              <a:t>次得到结果</a:t>
            </a:r>
            <a:endParaRPr lang="en-US" altLang="zh-CN" dirty="0" smtClean="0"/>
          </a:p>
          <a:p>
            <a:r>
              <a:rPr lang="zh-CN" altLang="en-US" dirty="0" smtClean="0"/>
              <a:t>计算次数：</a:t>
            </a:r>
            <a:r>
              <a:rPr lang="en-US" altLang="zh-CN" dirty="0" smtClean="0"/>
              <a:t>18</a:t>
            </a:r>
            <a:endParaRPr lang="en-US" altLang="zh-CN" dirty="0"/>
          </a:p>
          <a:p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887722"/>
                  </p:ext>
                </p:extLst>
              </p:nvPr>
            </p:nvGraphicFramePr>
            <p:xfrm>
              <a:off x="2037230" y="3514820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计算次数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000000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887722"/>
                  </p:ext>
                </p:extLst>
              </p:nvPr>
            </p:nvGraphicFramePr>
            <p:xfrm>
              <a:off x="2037230" y="3514820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计算次数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106557" r="-1006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206557" r="-1006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306557" r="-1006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406557" r="-1006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506557" r="-1006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1000000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74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sz="2000" dirty="0" smtClean="0"/>
                  <a:t>---</a:t>
                </a:r>
                <a:r>
                  <a:rPr lang="zh-CN" altLang="en-US" sz="2000" dirty="0"/>
                  <a:t>快速幂</a:t>
                </a:r>
                <a:r>
                  <a:rPr lang="zh-CN" altLang="en-US" sz="2000" dirty="0" smtClean="0"/>
                  <a:t>算法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67" b="-20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37230" y="1917073"/>
                <a:ext cx="8117541" cy="46292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>
                    <a:latin typeface="Cambria Math" panose="02040503050406030204" pitchFamily="18" charset="0"/>
                  </a:rPr>
                  <a:t>18</a:t>
                </a:r>
                <a:r>
                  <a:rPr lang="zh-CN" altLang="en-US" dirty="0" smtClean="0">
                    <a:latin typeface="Cambria Math" panose="02040503050406030204" pitchFamily="18" charset="0"/>
                  </a:rPr>
                  <a:t>的二进制表示：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10010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 smtClean="0"/>
                  <a:t> </a:t>
                </a:r>
              </a:p>
              <a:p>
                <a:r>
                  <a:rPr lang="zh-CN" altLang="en-US" sz="2000" dirty="0" smtClean="0"/>
                  <a:t>计算次数：</a:t>
                </a:r>
                <a:r>
                  <a:rPr lang="en-US" altLang="zh-CN" sz="2000" dirty="0" smtClean="0"/>
                  <a:t>5</a:t>
                </a:r>
                <a:r>
                  <a:rPr lang="zh-CN" altLang="en-US" sz="2000" dirty="0" smtClean="0"/>
                  <a:t>次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巧妙的利用二进制之后，复杂度降低了三倍多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7230" y="1917073"/>
                <a:ext cx="8117541" cy="4629200"/>
              </a:xfrm>
              <a:blipFill rotWithShape="0">
                <a:blip r:embed="rId3"/>
                <a:stretch>
                  <a:fillRect l="-751" t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sz="2000" dirty="0" smtClean="0"/>
                  <a:t>---</a:t>
                </a:r>
                <a:r>
                  <a:rPr lang="zh-CN" altLang="en-US" sz="2000" dirty="0"/>
                  <a:t>快速幂</a:t>
                </a:r>
                <a:r>
                  <a:rPr lang="zh-CN" altLang="en-US" sz="2000" dirty="0" smtClean="0"/>
                  <a:t>算法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67" b="-20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543672"/>
                  </p:ext>
                </p:extLst>
              </p:nvPr>
            </p:nvGraphicFramePr>
            <p:xfrm>
              <a:off x="1995667" y="2039311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计算次数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000000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0543672"/>
                  </p:ext>
                </p:extLst>
              </p:nvPr>
            </p:nvGraphicFramePr>
            <p:xfrm>
              <a:off x="1995667" y="2039311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/>
                    <a:gridCol w="4064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算式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计算次数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106557" r="-1006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206557" r="-1006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306557" r="-1006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406557" r="-1006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0" t="-506557" r="-1006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62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1522810" y="1905000"/>
                <a:ext cx="9146382" cy="426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90000"/>
                  <a:buFont typeface="Wingdings" pitchFamily="2" charset="2"/>
                  <a:buChar char="§"/>
                  <a:defRPr lang="zh-CN"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2625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09728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50876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92024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33172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5468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6616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 smtClean="0"/>
                  <a:t>//</a:t>
                </a:r>
                <a:r>
                  <a:rPr lang="zh-CN" altLang="en-US" sz="1800" dirty="0"/>
                  <a:t>下面是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1800" dirty="0" smtClean="0"/>
                  <a:t> </a:t>
                </a:r>
                <a:r>
                  <a:rPr lang="zh-CN" altLang="en-US" sz="1800" dirty="0"/>
                  <a:t>的快速幂：</a:t>
                </a:r>
                <a:br>
                  <a:rPr lang="zh-CN" altLang="en-US" sz="1800" dirty="0"/>
                </a:br>
                <a:r>
                  <a:rPr lang="en-US" altLang="zh-CN" sz="1800" dirty="0" err="1">
                    <a:latin typeface="Consolas" panose="020B0609020204030204" pitchFamily="49" charset="0"/>
                  </a:rPr>
                  <a:t>int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sz="1800" dirty="0" err="1">
                    <a:latin typeface="Consolas" panose="020B0609020204030204" pitchFamily="49" charset="0"/>
                  </a:rPr>
                  <a:t>quickpow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</a:rPr>
                  <a:t>int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 m</a:t>
                </a:r>
                <a:r>
                  <a:rPr lang="en-US" altLang="zh-CN" sz="1800" dirty="0" smtClean="0">
                    <a:latin typeface="Consolas" panose="020B0609020204030204" pitchFamily="49" charset="0"/>
                  </a:rPr>
                  <a:t>, </a:t>
                </a:r>
                <a:r>
                  <a:rPr lang="en-US" altLang="zh-CN" sz="1800" dirty="0" err="1" smtClean="0">
                    <a:latin typeface="Consolas" panose="020B0609020204030204" pitchFamily="49" charset="0"/>
                  </a:rPr>
                  <a:t>int</a:t>
                </a:r>
                <a:r>
                  <a:rPr lang="en-US" altLang="zh-CN" sz="1800" dirty="0" smtClean="0">
                    <a:latin typeface="Consolas" panose="020B0609020204030204" pitchFamily="49" charset="0"/>
                  </a:rPr>
                  <a:t> n)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/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{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</a:t>
                </a:r>
                <a:r>
                  <a:rPr lang="en-US" altLang="zh-CN" sz="1800" dirty="0" err="1">
                    <a:latin typeface="Consolas" panose="020B0609020204030204" pitchFamily="49" charset="0"/>
                  </a:rPr>
                  <a:t>int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 b = 1;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while (n &gt; 0)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{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      if (n &amp; 1)//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按位与运算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, 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可以判断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n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的二进制最后一位是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1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还是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0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         b = (b*m)%k;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      //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显然如果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n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的二进制末尾是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1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就要归入计算，末尾不是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0</a:t>
                </a:r>
                <a:r>
                  <a:rPr lang="zh-CN" altLang="en-US" sz="1800" dirty="0">
                    <a:latin typeface="Consolas" panose="020B0609020204030204" pitchFamily="49" charset="0"/>
                  </a:rPr>
                  <a:t>就不计算</a:t>
                </a:r>
                <a:br>
                  <a:rPr lang="zh-CN" altLang="en-US" sz="1800" dirty="0">
                    <a:latin typeface="Consolas" panose="020B0609020204030204" pitchFamily="49" charset="0"/>
                  </a:rPr>
                </a:br>
                <a:r>
                  <a:rPr lang="zh-CN" altLang="en-US" sz="1800" dirty="0">
                    <a:latin typeface="Consolas" panose="020B0609020204030204" pitchFamily="49" charset="0"/>
                  </a:rPr>
                  <a:t>          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>n = n &gt;&gt; 1 ;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      m = </a:t>
                </a:r>
                <a:r>
                  <a:rPr lang="en-US" altLang="zh-CN" sz="1800" dirty="0" smtClean="0">
                    <a:latin typeface="Consolas" panose="020B0609020204030204" pitchFamily="49" charset="0"/>
                  </a:rPr>
                  <a:t>m*m;</a:t>
                </a:r>
                <a:r>
                  <a:rPr lang="en-US" altLang="zh-CN" sz="1800" dirty="0">
                    <a:latin typeface="Consolas" panose="020B0609020204030204" pitchFamily="49" charset="0"/>
                  </a:rPr>
                  <a:t/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}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    return b;</a:t>
                </a:r>
                <a:br>
                  <a:rPr lang="en-US" altLang="zh-CN" sz="1800" dirty="0">
                    <a:latin typeface="Consolas" panose="020B0609020204030204" pitchFamily="49" charset="0"/>
                  </a:rPr>
                </a:br>
                <a:r>
                  <a:rPr lang="en-US" altLang="zh-CN" sz="1800" dirty="0">
                    <a:latin typeface="Consolas" panose="020B0609020204030204" pitchFamily="49" charset="0"/>
                  </a:rPr>
                  <a:t>} </a:t>
                </a:r>
                <a:endParaRPr lang="zh-CN" altLang="en-US" sz="18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10" y="1905000"/>
                <a:ext cx="9146382" cy="4267200"/>
              </a:xfrm>
              <a:prstGeom prst="rect">
                <a:avLst/>
              </a:prstGeom>
              <a:blipFill rotWithShape="0">
                <a:blip r:embed="rId2"/>
                <a:stretch>
                  <a:fillRect l="-333" t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398351"/>
            <a:ext cx="9146382" cy="935927"/>
          </a:xfrm>
        </p:spPr>
        <p:txBody>
          <a:bodyPr/>
          <a:lstStyle/>
          <a:p>
            <a:r>
              <a:rPr lang="zh-CN" altLang="en-US" dirty="0" smtClean="0"/>
              <a:t>快速幂运算代码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1522810" y="1905000"/>
                <a:ext cx="9146382" cy="426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90000"/>
                  <a:buFont typeface="Wingdings" pitchFamily="2" charset="2"/>
                  <a:buChar char="§"/>
                  <a:defRPr lang="zh-CN"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2625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09728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50876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92024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33172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5468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66160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90000"/>
                  <a:buFont typeface="Wingdings" pitchFamily="2" charset="2"/>
                  <a:buChar char="§"/>
                  <a:defRPr lang="zh-CN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 smtClean="0">
                    <a:latin typeface="Consolas" panose="020B0609020204030204" pitchFamily="49" charset="0"/>
                  </a:rPr>
                  <a:t>在前面的快速幂优化算法中，体现了优化算法的重要步骤：去除冗余。</a:t>
                </a:r>
                <a:endParaRPr lang="en-US" altLang="zh-CN" sz="2000" dirty="0" smtClean="0">
                  <a:latin typeface="Consolas" panose="020B0609020204030204" pitchFamily="49" charset="0"/>
                </a:endParaRPr>
              </a:p>
              <a:p>
                <a:endParaRPr lang="en-US" altLang="zh-CN" sz="2000" dirty="0">
                  <a:latin typeface="Consolas" panose="020B0609020204030204" pitchFamily="49" charset="0"/>
                </a:endParaRPr>
              </a:p>
              <a:p>
                <a:r>
                  <a:rPr lang="zh-CN" altLang="en-US" sz="2000" dirty="0" smtClean="0">
                    <a:latin typeface="Consolas" panose="020B0609020204030204" pitchFamily="49" charset="0"/>
                  </a:rPr>
                  <a:t>冗余就是算法计算了很多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不需要</a:t>
                </a:r>
                <a:r>
                  <a:rPr lang="zh-CN" altLang="en-US" sz="2000" dirty="0" smtClean="0">
                    <a:latin typeface="Consolas" panose="020B0609020204030204" pitchFamily="49" charset="0"/>
                  </a:rPr>
                  <a:t>或者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重复计算</a:t>
                </a:r>
                <a:r>
                  <a:rPr lang="zh-CN" altLang="en-US" sz="2000" dirty="0" smtClean="0">
                    <a:latin typeface="Consolas" panose="020B0609020204030204" pitchFamily="49" charset="0"/>
                  </a:rPr>
                  <a:t>的中间过程。</a:t>
                </a:r>
                <a:endParaRPr lang="en-US" altLang="zh-CN" sz="2000" dirty="0" smtClean="0">
                  <a:latin typeface="Consolas" panose="020B0609020204030204" pitchFamily="49" charset="0"/>
                </a:endParaRPr>
              </a:p>
              <a:p>
                <a:r>
                  <a:rPr lang="zh-CN" altLang="en-US" sz="2000" dirty="0" smtClean="0">
                    <a:latin typeface="Consolas" panose="020B0609020204030204" pitchFamily="49" charset="0"/>
                  </a:rPr>
                  <a:t>比如之前的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计算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Consolas" panose="020B0609020204030204" pitchFamily="49" charset="0"/>
                  </a:rPr>
                  <a:t>的时候，就算利用普通方法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…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 smtClean="0">
                    <a:latin typeface="Consolas" panose="020B0609020204030204" pitchFamily="49" charset="0"/>
                  </a:rPr>
                  <a:t>计算，难道算出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Consolas" panose="020B0609020204030204" pitchFamily="49" charset="0"/>
                  </a:rPr>
                  <a:t>之后，还需要花费</a:t>
                </a:r>
                <a:r>
                  <a:rPr lang="en-US" altLang="zh-CN" sz="2000" dirty="0" smtClean="0">
                    <a:latin typeface="Consolas" panose="020B0609020204030204" pitchFamily="49" charset="0"/>
                  </a:rPr>
                  <a:t>9</a:t>
                </a:r>
                <a:r>
                  <a:rPr lang="zh-CN" altLang="en-US" sz="2000" dirty="0" smtClean="0">
                    <a:latin typeface="Consolas" panose="020B0609020204030204" pitchFamily="49" charset="0"/>
                  </a:rPr>
                  <a:t>次运算去计算到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Consolas" panose="020B0609020204030204" pitchFamily="49" charset="0"/>
                  </a:rPr>
                  <a:t>吗？很明显这里就是冗余的。所以利用了快速幂这种通用的解法对这一过程进行优化，最终达到降低复杂度的效果</a:t>
                </a:r>
                <a:endParaRPr lang="en-US" altLang="zh-CN" sz="2000" dirty="0" smtClean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810" y="1905000"/>
                <a:ext cx="9146382" cy="4267200"/>
              </a:xfrm>
              <a:prstGeom prst="rect">
                <a:avLst/>
              </a:prstGeom>
              <a:blipFill rotWithShape="0">
                <a:blip r:embed="rId2"/>
                <a:stretch>
                  <a:fillRect l="-467" t="-1714" r="-3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398351"/>
            <a:ext cx="9146382" cy="935927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优化算法的重要途径：去除冗余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07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522810" y="2022695"/>
            <a:ext cx="9146382" cy="3834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一、基本方法：</a:t>
            </a:r>
            <a:endParaRPr lang="en-US" altLang="zh-CN" dirty="0" smtClean="0"/>
          </a:p>
          <a:p>
            <a:pPr lvl="1"/>
            <a:r>
              <a:rPr lang="zh-CN" altLang="en-US" sz="1800" dirty="0" smtClean="0"/>
              <a:t>枚举、贪心、递归、分治、构造、模拟、二分。</a:t>
            </a:r>
            <a:endParaRPr lang="en-US" altLang="zh-CN" sz="2400" dirty="0" smtClean="0"/>
          </a:p>
          <a:p>
            <a:r>
              <a:rPr lang="zh-CN" altLang="en-US" dirty="0" smtClean="0"/>
              <a:t>二、动态规划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普通</a:t>
            </a:r>
            <a:r>
              <a:rPr lang="en-US" altLang="zh-CN" dirty="0" smtClean="0"/>
              <a:t>DP</a:t>
            </a:r>
            <a:r>
              <a:rPr lang="zh-CN" altLang="en-US" dirty="0" smtClean="0"/>
              <a:t>、树形</a:t>
            </a:r>
            <a:r>
              <a:rPr lang="en-US" altLang="zh-CN" dirty="0"/>
              <a:t>DP</a:t>
            </a:r>
            <a:r>
              <a:rPr lang="zh-CN" altLang="en-US" dirty="0" smtClean="0"/>
              <a:t>、概率</a:t>
            </a:r>
            <a:r>
              <a:rPr lang="en-US" altLang="zh-CN" dirty="0" smtClean="0"/>
              <a:t>DP</a:t>
            </a:r>
            <a:r>
              <a:rPr lang="zh-CN" altLang="en-US" dirty="0" smtClean="0"/>
              <a:t>、背包、</a:t>
            </a:r>
            <a:r>
              <a:rPr lang="en-US" altLang="zh-CN" dirty="0" smtClean="0"/>
              <a:t>DP</a:t>
            </a:r>
            <a:r>
              <a:rPr lang="zh-CN" altLang="en-US" dirty="0" smtClean="0"/>
              <a:t>的一些优化方法</a:t>
            </a:r>
            <a:endParaRPr lang="en-US" altLang="zh-CN" dirty="0" smtClean="0"/>
          </a:p>
          <a:p>
            <a:r>
              <a:rPr lang="zh-CN" altLang="en-US" dirty="0" smtClean="0"/>
              <a:t>三</a:t>
            </a:r>
            <a:r>
              <a:rPr lang="zh-CN" altLang="en-US" dirty="0"/>
              <a:t>、数据结构</a:t>
            </a:r>
            <a:endParaRPr lang="en-US" altLang="zh-CN" dirty="0"/>
          </a:p>
          <a:p>
            <a:pPr lvl="1"/>
            <a:r>
              <a:rPr lang="zh-CN" altLang="en-US" sz="1800" dirty="0" smtClean="0"/>
              <a:t>线段</a:t>
            </a:r>
            <a:r>
              <a:rPr lang="zh-CN" altLang="en-US" sz="1800" dirty="0"/>
              <a:t>树、树状数组、并查集、</a:t>
            </a:r>
            <a:r>
              <a:rPr lang="en-US" altLang="zh-CN" sz="1800" dirty="0" smtClean="0"/>
              <a:t>RMQ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splay</a:t>
            </a:r>
            <a:endParaRPr lang="en-US" altLang="zh-CN" sz="1800" dirty="0"/>
          </a:p>
          <a:p>
            <a:r>
              <a:rPr lang="zh-CN" altLang="en-US" dirty="0"/>
              <a:t>四、简单搜索</a:t>
            </a:r>
            <a:endParaRPr lang="en-US" altLang="zh-CN" dirty="0"/>
          </a:p>
          <a:p>
            <a:pPr lvl="1"/>
            <a:r>
              <a:rPr lang="en-US" altLang="zh-CN" sz="1800" dirty="0" smtClean="0"/>
              <a:t>DFS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BFS</a:t>
            </a:r>
            <a:r>
              <a:rPr lang="zh-CN" altLang="en-US" sz="1800" dirty="0" smtClean="0"/>
              <a:t>、一些剪枝技巧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398351"/>
            <a:ext cx="9146382" cy="935927"/>
          </a:xfrm>
        </p:spPr>
        <p:txBody>
          <a:bodyPr/>
          <a:lstStyle/>
          <a:p>
            <a:r>
              <a:rPr lang="en-US" altLang="zh-CN" dirty="0" smtClean="0"/>
              <a:t>ACM</a:t>
            </a:r>
            <a:r>
              <a:rPr lang="zh-CN" altLang="en-US" dirty="0" smtClean="0"/>
              <a:t>常见的算法 </a:t>
            </a:r>
            <a:r>
              <a:rPr lang="en-US" altLang="zh-CN" sz="2400" dirty="0" smtClean="0"/>
              <a:t>--- </a:t>
            </a:r>
            <a:r>
              <a:rPr lang="zh-CN" altLang="en-US" sz="2400" dirty="0" smtClean="0"/>
              <a:t>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02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522810" y="2158496"/>
            <a:ext cx="9146382" cy="3554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五、数学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组合数学，数论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素数、约数</a:t>
            </a:r>
            <a:r>
              <a:rPr lang="en-US" altLang="zh-CN" sz="1800" dirty="0" smtClean="0"/>
              <a:t>)</a:t>
            </a:r>
          </a:p>
          <a:p>
            <a:r>
              <a:rPr lang="zh-CN" altLang="en-US" dirty="0" smtClean="0"/>
              <a:t>六、计算几何</a:t>
            </a:r>
            <a:endParaRPr lang="en-US" altLang="zh-CN" dirty="0" smtClean="0"/>
          </a:p>
          <a:p>
            <a:pPr lvl="1"/>
            <a:r>
              <a:rPr lang="zh-CN" altLang="en-US" sz="1400" dirty="0" smtClean="0"/>
              <a:t>基本函数、凸包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关键在于收集模板</a:t>
            </a:r>
            <a:r>
              <a:rPr lang="en-US" altLang="zh-CN" sz="1400" dirty="0" smtClean="0"/>
              <a:t>)</a:t>
            </a:r>
            <a:endParaRPr lang="en-US" altLang="zh-CN" sz="2400" dirty="0" smtClean="0"/>
          </a:p>
          <a:p>
            <a:r>
              <a:rPr lang="zh-CN" altLang="en-US" dirty="0"/>
              <a:t>七、图论</a:t>
            </a:r>
            <a:endParaRPr lang="en-US" altLang="zh-CN" dirty="0"/>
          </a:p>
          <a:p>
            <a:pPr lvl="1"/>
            <a:r>
              <a:rPr lang="zh-CN" altLang="en-US" sz="1800" dirty="0" smtClean="0"/>
              <a:t>最短路、生成树、强连通</a:t>
            </a:r>
            <a:endParaRPr lang="en-US" altLang="zh-CN" sz="1800" dirty="0" smtClean="0"/>
          </a:p>
          <a:p>
            <a:r>
              <a:rPr lang="zh-CN" altLang="en-US" dirty="0" smtClean="0"/>
              <a:t>八、字符串</a:t>
            </a:r>
            <a:endParaRPr lang="en-US" altLang="zh-CN" dirty="0"/>
          </a:p>
          <a:p>
            <a:pPr lvl="1"/>
            <a:r>
              <a:rPr lang="en-US" altLang="zh-CN" sz="1800" dirty="0" smtClean="0"/>
              <a:t>KMP</a:t>
            </a:r>
            <a:r>
              <a:rPr lang="zh-CN" altLang="en-US" sz="1800" dirty="0" smtClean="0"/>
              <a:t>算法、后缀数组</a:t>
            </a:r>
            <a:endParaRPr lang="en-US" altLang="zh-CN" sz="18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398351"/>
            <a:ext cx="9146382" cy="935927"/>
          </a:xfrm>
        </p:spPr>
        <p:txBody>
          <a:bodyPr/>
          <a:lstStyle/>
          <a:p>
            <a:r>
              <a:rPr lang="en-US" altLang="zh-CN" dirty="0" smtClean="0"/>
              <a:t>ACM</a:t>
            </a:r>
            <a:r>
              <a:rPr lang="zh-CN" altLang="en-US" dirty="0" smtClean="0"/>
              <a:t>常见的算法 </a:t>
            </a:r>
            <a:r>
              <a:rPr lang="en-US" altLang="zh-CN" sz="2400" dirty="0" smtClean="0"/>
              <a:t>--- </a:t>
            </a:r>
            <a:r>
              <a:rPr lang="zh-CN" altLang="en-US" sz="2400" dirty="0" smtClean="0"/>
              <a:t>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6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1522810" y="2158496"/>
            <a:ext cx="9146382" cy="3554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/>
              <a:t>算法是学不完的。</a:t>
            </a:r>
            <a:endParaRPr lang="en-US" altLang="zh-CN" sz="1800" dirty="0" smtClean="0"/>
          </a:p>
          <a:p>
            <a:r>
              <a:rPr lang="zh-CN" altLang="en-US" sz="1800" dirty="0" smtClean="0"/>
              <a:t>实现</a:t>
            </a:r>
            <a:r>
              <a:rPr lang="en-US" altLang="zh-CN" sz="1800" dirty="0" smtClean="0"/>
              <a:t>+</a:t>
            </a:r>
            <a:r>
              <a:rPr lang="zh-CN" altLang="en-US" sz="1800" dirty="0" smtClean="0"/>
              <a:t>优化</a:t>
            </a:r>
            <a:r>
              <a:rPr lang="zh-CN" altLang="en-US" sz="1800" dirty="0"/>
              <a:t>，优化就是各种算法的核心，包括分治和各种数据结构等等，这次的讲座就是想让大家有这样的一个想法，思考一下本质的问题，对学习一个算法我相信会有更深的体会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1800" dirty="0" smtClean="0"/>
              <a:t>学习算法主要掌握这种算法解决这个问题建立的思考过程，算法总会更新，我们要做的就是掌握解决问题的思路，这种思路往往是高手与普通人的区别所在。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希望大家在</a:t>
            </a:r>
            <a:r>
              <a:rPr lang="en-US" altLang="zh-CN" sz="1800" dirty="0" smtClean="0"/>
              <a:t>ACM/</a:t>
            </a:r>
            <a:r>
              <a:rPr lang="zh-CN" altLang="en-US" sz="1800" dirty="0" smtClean="0"/>
              <a:t>算法之路上有所收获，有所成就。</a:t>
            </a:r>
            <a:endParaRPr lang="zh-CN" altLang="en-US" sz="1800" dirty="0"/>
          </a:p>
          <a:p>
            <a:endParaRPr lang="en-US" altLang="zh-CN" sz="18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2810" y="398351"/>
            <a:ext cx="9146382" cy="935927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1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选拔赛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新生赛、校赛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新生赛在每年下半学年开学后的第三周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</a:t>
            </a:r>
            <a:r>
              <a:rPr lang="zh-CN" altLang="en-US" dirty="0"/>
              <a:t>面向大一新生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个人赛</a:t>
            </a:r>
            <a:r>
              <a:rPr lang="zh-CN" altLang="en-US" dirty="0"/>
              <a:t>，其他和</a:t>
            </a:r>
            <a:r>
              <a:rPr lang="en-US" altLang="zh-CN" dirty="0"/>
              <a:t>ICPC</a:t>
            </a:r>
            <a:r>
              <a:rPr lang="zh-CN" altLang="en-US" dirty="0"/>
              <a:t>赛制相同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</a:t>
            </a:r>
            <a:r>
              <a:rPr lang="zh-CN" altLang="en-US" dirty="0"/>
              <a:t>罚时计算与气球</a:t>
            </a:r>
            <a:r>
              <a:rPr lang="zh-CN" altLang="en-US" dirty="0" smtClean="0"/>
              <a:t>发放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现场</a:t>
            </a:r>
            <a:r>
              <a:rPr lang="zh-CN" altLang="en-US" dirty="0"/>
              <a:t>提供午餐，不提供打印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排名</a:t>
            </a:r>
            <a:r>
              <a:rPr lang="zh-CN" altLang="en-US" dirty="0"/>
              <a:t>靠前的同学可以参加面试，最终前六名入队 </a:t>
            </a:r>
            <a:endParaRPr lang="en-US" altLang="zh-CN" dirty="0" smtClean="0"/>
          </a:p>
          <a:p>
            <a:r>
              <a:rPr lang="zh-CN" altLang="en-US" dirty="0" smtClean="0"/>
              <a:t>校</a:t>
            </a:r>
            <a:r>
              <a:rPr lang="zh-CN" altLang="en-US" dirty="0"/>
              <a:t>赛在每年下半学年开学后的第四周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面向</a:t>
            </a:r>
            <a:r>
              <a:rPr lang="zh-CN" altLang="en-US" dirty="0"/>
              <a:t>集训队外的全校同学及北京各高校强队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组队</a:t>
            </a:r>
            <a:r>
              <a:rPr lang="zh-CN" altLang="en-US" dirty="0"/>
              <a:t>赛，赛制与</a:t>
            </a:r>
            <a:r>
              <a:rPr lang="en-US" altLang="zh-CN" dirty="0"/>
              <a:t>ICPC</a:t>
            </a:r>
            <a:r>
              <a:rPr lang="zh-CN" altLang="en-US" dirty="0"/>
              <a:t>完全相同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提供</a:t>
            </a:r>
            <a:r>
              <a:rPr lang="zh-CN" altLang="en-US" dirty="0"/>
              <a:t>午餐与打印代码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高年级</a:t>
            </a:r>
            <a:r>
              <a:rPr lang="zh-CN" altLang="en-US" dirty="0"/>
              <a:t>校内金奖</a:t>
            </a:r>
            <a:r>
              <a:rPr lang="en-US" altLang="zh-CN" dirty="0"/>
              <a:t>(</a:t>
            </a:r>
            <a:r>
              <a:rPr lang="zh-CN" altLang="en-US" dirty="0"/>
              <a:t>前五</a:t>
            </a:r>
            <a:r>
              <a:rPr lang="en-US" altLang="zh-CN" dirty="0"/>
              <a:t>)</a:t>
            </a:r>
            <a:r>
              <a:rPr lang="zh-CN" altLang="en-US" dirty="0"/>
              <a:t>与新生铜奖</a:t>
            </a:r>
            <a:r>
              <a:rPr lang="en-US" altLang="zh-CN" dirty="0"/>
              <a:t>(</a:t>
            </a:r>
            <a:r>
              <a:rPr lang="zh-CN" altLang="en-US" dirty="0"/>
              <a:t>前十五</a:t>
            </a:r>
            <a:r>
              <a:rPr lang="en-US" altLang="zh-CN" dirty="0"/>
              <a:t>)</a:t>
            </a:r>
            <a:r>
              <a:rPr lang="zh-CN" altLang="en-US" dirty="0"/>
              <a:t>可以入队</a:t>
            </a:r>
          </a:p>
        </p:txBody>
      </p:sp>
    </p:spTree>
    <p:extLst>
      <p:ext uri="{BB962C8B-B14F-4D97-AF65-F5344CB8AC3E}">
        <p14:creationId xmlns:p14="http://schemas.microsoft.com/office/powerpoint/2010/main" val="41167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暑假</a:t>
            </a:r>
            <a:r>
              <a:rPr lang="zh-CN" altLang="en-US" dirty="0" smtClean="0"/>
              <a:t>集训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只要有一颗锐意进取的心，就可以参加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暑假集训是提高个人实力提高队伍实力的关键时期</a:t>
            </a:r>
            <a:endParaRPr lang="en-US" altLang="zh-CN" dirty="0" smtClean="0"/>
          </a:p>
          <a:p>
            <a:r>
              <a:rPr lang="zh-CN" altLang="en-US" dirty="0"/>
              <a:t>会</a:t>
            </a:r>
            <a:r>
              <a:rPr lang="zh-CN" altLang="en-US" dirty="0" smtClean="0"/>
              <a:t>有一系列全方位的讲座与比赛训练，帮助知识体系成型成系统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83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书籍</a:t>
            </a:r>
            <a:r>
              <a:rPr lang="zh-CN" altLang="en-US" dirty="0" smtClean="0"/>
              <a:t>推荐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入门学习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712913" y="1739537"/>
            <a:ext cx="9146382" cy="4267200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推荐算法竞赛入门经典系列（俗称白书） 和 挑战程序设计竞赛这两套书</a:t>
            </a:r>
            <a:endParaRPr lang="en-US" altLang="zh-CN" sz="2000" dirty="0" smtClean="0"/>
          </a:p>
          <a:p>
            <a:r>
              <a:rPr lang="zh-CN" altLang="en-US" sz="2000" dirty="0" smtClean="0"/>
              <a:t>两套书各有特点</a:t>
            </a:r>
            <a:endParaRPr lang="en-US" altLang="zh-CN" sz="2000" dirty="0" smtClean="0"/>
          </a:p>
          <a:p>
            <a:r>
              <a:rPr lang="zh-CN" altLang="en-US" sz="2000" dirty="0" smtClean="0"/>
              <a:t>算法竞赛入门经典（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训练指南）中的内容非常翔实（比挑战更为丰富），且入门经典适合入门</a:t>
            </a:r>
            <a:endParaRPr lang="en-US" altLang="zh-CN" sz="2000" dirty="0" smtClean="0"/>
          </a:p>
          <a:p>
            <a:r>
              <a:rPr lang="zh-CN" altLang="en-US" sz="2000" dirty="0" smtClean="0"/>
              <a:t>挑战程序设计竞赛给算法内容做了分级，对初学者比较友好，书的作者是日本选手，风格简洁清新，代码也很漂亮。</a:t>
            </a:r>
            <a:endParaRPr lang="en-US" altLang="zh-CN" sz="2000" dirty="0" smtClean="0"/>
          </a:p>
          <a:p>
            <a:endParaRPr lang="en-US" altLang="zh-CN" sz="20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998" y="4241800"/>
            <a:ext cx="2084388" cy="2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1" y="4241800"/>
            <a:ext cx="185420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1" y="4241800"/>
            <a:ext cx="1826078" cy="26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书籍推荐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算法实现参考代码</a:t>
            </a:r>
            <a:endParaRPr lang="zh-CN" altLang="en-US" dirty="0"/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48" y="2592132"/>
            <a:ext cx="3114286" cy="388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22810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  <a:defRPr lang="zh-CN"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Wingdings" pitchFamily="2" charset="2"/>
              <a:buChar char="§"/>
              <a:defRPr lang="zh-CN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推荐算法与实现这本书，书中各个经典算法的优秀的代码实现，可以用作训练和比赛的代码参考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8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OJ-</a:t>
            </a:r>
            <a:r>
              <a:rPr lang="en-US" altLang="zh-CN" dirty="0" err="1" smtClean="0"/>
              <a:t>OnlineJudge</a:t>
            </a:r>
            <a:r>
              <a:rPr lang="zh-CN" altLang="en-US" dirty="0" smtClean="0"/>
              <a:t>简要介绍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Online Judge</a:t>
            </a:r>
            <a:r>
              <a:rPr lang="zh-CN" altLang="en-US" dirty="0"/>
              <a:t>系统（简称</a:t>
            </a:r>
            <a:r>
              <a:rPr lang="en-US" altLang="zh-CN" dirty="0"/>
              <a:t>OJ</a:t>
            </a:r>
            <a:r>
              <a:rPr lang="zh-CN" altLang="en-US" dirty="0"/>
              <a:t>）是一个在线的判题系统。用户可以在线提交程序多种程序（如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）源代码，系统对源代码进行编译和执行，并通过预先设计的测试数据来检验程序源代码的正确性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1140" y="1621200"/>
            <a:ext cx="1069086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Accepted.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(AC)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Wrong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Anwser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答案错。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(WA)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Error.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程序运行出错，意外终止等。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(RTE)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Limit Exceeded.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程序没在规定时间内出答案。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(TLE)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Presentation Error.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格式错。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程序没按规定的格式输出答案。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(PE)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Limit Exceeded.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超内存。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程序没在规定空间内出答案。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(MLE)</a:t>
            </a:r>
          </a:p>
          <a:p>
            <a:pPr marL="274320" indent="-274320">
              <a:lnSpc>
                <a:spcPct val="90000"/>
              </a:lnSpc>
              <a:spcBef>
                <a:spcPts val="1800"/>
              </a:spcBef>
              <a:buSzPct val="90000"/>
              <a:buFont typeface="Wingdings" pitchFamily="2" charset="2"/>
              <a:buChar char="§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Compile Error. ---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编译错。程序编译不过。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(CE)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522810" y="189723"/>
            <a:ext cx="9146382" cy="1144556"/>
          </a:xfrm>
        </p:spPr>
        <p:txBody>
          <a:bodyPr/>
          <a:lstStyle/>
          <a:p>
            <a:r>
              <a:rPr lang="zh-CN" altLang="en-US" dirty="0" smtClean="0"/>
              <a:t>提交代码后的一些返回状态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5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YQP-templat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Earthtones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>
    <a:lnDef>
      <a:spPr>
        <a:ln w="28575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YQP-template" id="{2F813103-EC7E-44B1-83D4-3A46B250A471}" vid="{722E3107-00D4-4969-9369-C297AA39C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1563</Words>
  <Application>Microsoft Office PowerPoint</Application>
  <PresentationFormat>宽屏</PresentationFormat>
  <Paragraphs>292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华文行楷</vt:lpstr>
      <vt:lpstr>华文楷体</vt:lpstr>
      <vt:lpstr>宋体</vt:lpstr>
      <vt:lpstr>微软雅黑</vt:lpstr>
      <vt:lpstr>Arial</vt:lpstr>
      <vt:lpstr>Cambria Math</vt:lpstr>
      <vt:lpstr>Consolas</vt:lpstr>
      <vt:lpstr>Corbel</vt:lpstr>
      <vt:lpstr>Wingdings</vt:lpstr>
      <vt:lpstr>YQP-template</vt:lpstr>
      <vt:lpstr>PowerPoint 演示文稿</vt:lpstr>
      <vt:lpstr>关于ACM-ICPC</vt:lpstr>
      <vt:lpstr>关于ACM-ICPC</vt:lpstr>
      <vt:lpstr>选拔赛—新生赛、校赛</vt:lpstr>
      <vt:lpstr>暑假集训</vt:lpstr>
      <vt:lpstr>书籍推荐—入门学习</vt:lpstr>
      <vt:lpstr>书籍推荐—算法实现参考代码</vt:lpstr>
      <vt:lpstr>OJ-OnlineJudge简要介绍</vt:lpstr>
      <vt:lpstr>提交代码后的一些返回状态</vt:lpstr>
      <vt:lpstr>一些推荐的Online Judge</vt:lpstr>
      <vt:lpstr>HDU-OJ</vt:lpstr>
      <vt:lpstr>POJ</vt:lpstr>
      <vt:lpstr>HUST-OJ</vt:lpstr>
      <vt:lpstr>HUST-OJ</vt:lpstr>
      <vt:lpstr>HUST-OJ</vt:lpstr>
      <vt:lpstr>CodeForces</vt:lpstr>
      <vt:lpstr>关于比赛</vt:lpstr>
      <vt:lpstr>问题列表 &amp; 通过情况 </vt:lpstr>
      <vt:lpstr>榜</vt:lpstr>
      <vt:lpstr>提问列表</vt:lpstr>
      <vt:lpstr>PowerPoint 演示文稿</vt:lpstr>
      <vt:lpstr>什么是算法？</vt:lpstr>
      <vt:lpstr>什么是算法？</vt:lpstr>
      <vt:lpstr>什么是算法？</vt:lpstr>
      <vt:lpstr>好的算法----功能和性能</vt:lpstr>
      <vt:lpstr>算法性能</vt:lpstr>
      <vt:lpstr>什么是时间复杂度</vt:lpstr>
      <vt:lpstr>时间复杂度的计算</vt:lpstr>
      <vt:lpstr>时间复杂度的计算</vt:lpstr>
      <vt:lpstr>求解3^18 ---普通解法</vt:lpstr>
      <vt:lpstr>求解3^18 ---快速幂算法</vt:lpstr>
      <vt:lpstr>求解3^18 ---快速幂算法</vt:lpstr>
      <vt:lpstr>快速幂运算代码</vt:lpstr>
      <vt:lpstr>优化算法的重要途径：去除冗余</vt:lpstr>
      <vt:lpstr>ACM常见的算法 --- 基础</vt:lpstr>
      <vt:lpstr>ACM常见的算法 --- 基础</vt:lpstr>
      <vt:lpstr>总结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zsp</dc:creator>
  <cp:lastModifiedBy>杨清平</cp:lastModifiedBy>
  <cp:revision>63</cp:revision>
  <dcterms:created xsi:type="dcterms:W3CDTF">2015-12-10T10:56:33Z</dcterms:created>
  <dcterms:modified xsi:type="dcterms:W3CDTF">2015-12-26T09:05:28Z</dcterms:modified>
</cp:coreProperties>
</file>